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Economica"/>
      <p:regular r:id="rId39"/>
      <p:bold r:id="rId40"/>
      <p:italic r:id="rId41"/>
      <p:boldItalic r:id="rId42"/>
    </p:embeddedFont>
    <p:embeddedFont>
      <p:font typeface="Roboto"/>
      <p:regular r:id="rId43"/>
      <p:bold r:id="rId44"/>
      <p:italic r:id="rId45"/>
      <p:boldItalic r:id="rId46"/>
    </p:embeddedFont>
    <p:embeddedFont>
      <p:font typeface="Inter"/>
      <p:regular r:id="rId47"/>
      <p:bold r:id="rId48"/>
    </p:embeddedFont>
    <p:embeddedFont>
      <p:font typeface="Source Sans Pro"/>
      <p:regular r:id="rId49"/>
      <p:bold r:id="rId50"/>
      <p:italic r:id="rId51"/>
      <p:boldItalic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7" roundtripDataSignature="AMtx7mjrwONJJb3dpKNNQLw11l7j5P4d4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conomica-bold.fntdata"/><Relationship Id="rId42" Type="http://schemas.openxmlformats.org/officeDocument/2006/relationships/font" Target="fonts/Economica-boldItalic.fntdata"/><Relationship Id="rId41" Type="http://schemas.openxmlformats.org/officeDocument/2006/relationships/font" Target="fonts/Economica-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Inter-bold.fntdata"/><Relationship Id="rId47" Type="http://schemas.openxmlformats.org/officeDocument/2006/relationships/font" Target="fonts/Inter-regular.fntdata"/><Relationship Id="rId49" Type="http://schemas.openxmlformats.org/officeDocument/2006/relationships/font" Target="fonts/SourceSans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Economica-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ourceSansPro-italic.fntdata"/><Relationship Id="rId50" Type="http://schemas.openxmlformats.org/officeDocument/2006/relationships/font" Target="fonts/SourceSansPro-bold.fntdata"/><Relationship Id="rId53" Type="http://schemas.openxmlformats.org/officeDocument/2006/relationships/font" Target="fonts/OpenSans-regular.fntdata"/><Relationship Id="rId52" Type="http://schemas.openxmlformats.org/officeDocument/2006/relationships/font" Target="fonts/SourceSansPro-boldItalic.fntdata"/><Relationship Id="rId11" Type="http://schemas.openxmlformats.org/officeDocument/2006/relationships/slide" Target="slides/slide6.xml"/><Relationship Id="rId55" Type="http://schemas.openxmlformats.org/officeDocument/2006/relationships/font" Target="fonts/OpenSans-italic.fntdata"/><Relationship Id="rId10" Type="http://schemas.openxmlformats.org/officeDocument/2006/relationships/slide" Target="slides/slide5.xml"/><Relationship Id="rId54" Type="http://schemas.openxmlformats.org/officeDocument/2006/relationships/font" Target="fonts/OpenSans-bold.fntdata"/><Relationship Id="rId13" Type="http://schemas.openxmlformats.org/officeDocument/2006/relationships/slide" Target="slides/slide8.xml"/><Relationship Id="rId57" Type="http://customschemas.google.com/relationships/presentationmetadata" Target="metadata"/><Relationship Id="rId12" Type="http://schemas.openxmlformats.org/officeDocument/2006/relationships/slide" Target="slides/slide7.xml"/><Relationship Id="rId56"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ebmd.com/arthritis/about-inflammation" TargetMode="External"/><Relationship Id="rId3" Type="http://schemas.openxmlformats.org/officeDocument/2006/relationships/hyperlink" Target="https://www.webmd.boots.com/a-to-z-guides/what-is-a-ct-scan"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 name="Google Shape;3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71" name="Google Shape;171;p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80" name="Google Shape;180;p1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189" name="Google Shape;189;p1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444444"/>
                </a:solidFill>
                <a:latin typeface="Source Sans Pro"/>
                <a:ea typeface="Source Sans Pro"/>
                <a:cs typeface="Source Sans Pro"/>
                <a:sym typeface="Source Sans Pro"/>
              </a:rPr>
              <a:t>Think of your respiratory tract as an upside-down tree. The trunk is your trachea, or windpipe. It splits into smaller and smaller branches in your lungs. At the end of each branch are tiny air sacs called alveoli. This is where oxygen goes into your blood and carbon dioxide comes out.</a:t>
            </a:r>
            <a:endParaRPr/>
          </a:p>
          <a:p>
            <a:pPr indent="-298450" lvl="0" marL="457200" rtl="0" algn="l">
              <a:lnSpc>
                <a:spcPct val="100000"/>
              </a:lnSpc>
              <a:spcBef>
                <a:spcPts val="0"/>
              </a:spcBef>
              <a:spcAft>
                <a:spcPts val="0"/>
              </a:spcAft>
              <a:buSzPts val="1100"/>
              <a:buChar char="●"/>
            </a:pPr>
            <a:r>
              <a:rPr b="0" i="0" lang="en-US">
                <a:solidFill>
                  <a:srgbClr val="444444"/>
                </a:solidFill>
                <a:latin typeface="Source Sans Pro"/>
                <a:ea typeface="Source Sans Pro"/>
                <a:cs typeface="Source Sans Pro"/>
                <a:sym typeface="Source Sans Pro"/>
              </a:rPr>
              <a:t>The new coronavirus can infect the upper or lower part of your respiratory tract. It travels down your airways. The lining can become irritated and inflamed. In some cases, the infection can reach all the way down into your alveoli.</a:t>
            </a:r>
            <a:endParaRPr/>
          </a:p>
          <a:p>
            <a:pPr indent="-298450" lvl="0" marL="457200" rtl="0" algn="l">
              <a:lnSpc>
                <a:spcPct val="100000"/>
              </a:lnSpc>
              <a:spcBef>
                <a:spcPts val="0"/>
              </a:spcBef>
              <a:spcAft>
                <a:spcPts val="0"/>
              </a:spcAft>
              <a:buSzPts val="1100"/>
              <a:buChar char="●"/>
            </a:pPr>
            <a:r>
              <a:rPr b="0" i="0" lang="en-US">
                <a:solidFill>
                  <a:srgbClr val="444444"/>
                </a:solidFill>
                <a:latin typeface="Source Sans Pro"/>
                <a:ea typeface="Source Sans Pro"/>
                <a:cs typeface="Source Sans Pro"/>
                <a:sym typeface="Source Sans Pro"/>
              </a:rPr>
              <a:t>COVID-19 is a new condition, and scientists are learning more every day about what it can do to your lungs. They believe that the effects on your body are similar to those of two other coronavirus diseases, severe acute respiratory syndrome (SARS) and Middle East respiratory syndrome (MERS)</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b="0" i="0" lang="en-US">
                <a:solidFill>
                  <a:srgbClr val="444444"/>
                </a:solidFill>
                <a:latin typeface="Source Sans Pro"/>
                <a:ea typeface="Source Sans Pro"/>
                <a:cs typeface="Source Sans Pro"/>
                <a:sym typeface="Source Sans Pro"/>
              </a:rPr>
              <a:t>Doctors can see signs of respiratory </a:t>
            </a:r>
            <a:r>
              <a:rPr b="0" i="0" lang="en-US" u="sng" strike="noStrike">
                <a:solidFill>
                  <a:srgbClr val="187AAB"/>
                </a:solidFill>
                <a:latin typeface="Source Sans Pro"/>
                <a:ea typeface="Source Sans Pro"/>
                <a:cs typeface="Source Sans Pro"/>
                <a:sym typeface="Source Sans Pro"/>
                <a:hlinkClick r:id="rId2">
                  <a:extLst>
                    <a:ext uri="{A12FA001-AC4F-418D-AE19-62706E023703}">
                      <ahyp:hlinkClr val="tx"/>
                    </a:ext>
                  </a:extLst>
                </a:hlinkClick>
              </a:rPr>
              <a:t>inflammation</a:t>
            </a:r>
            <a:r>
              <a:rPr b="0" i="0" lang="en-US">
                <a:solidFill>
                  <a:srgbClr val="444444"/>
                </a:solidFill>
                <a:latin typeface="Source Sans Pro"/>
                <a:ea typeface="Source Sans Pro"/>
                <a:cs typeface="Source Sans Pro"/>
                <a:sym typeface="Source Sans Pro"/>
              </a:rPr>
              <a:t> on a chest X-ray or </a:t>
            </a:r>
            <a:r>
              <a:rPr b="0" i="0" lang="en-US" u="sng" strike="noStrike">
                <a:solidFill>
                  <a:srgbClr val="187AAB"/>
                </a:solidFill>
                <a:latin typeface="Source Sans Pro"/>
                <a:ea typeface="Source Sans Pro"/>
                <a:cs typeface="Source Sans Pro"/>
                <a:sym typeface="Source Sans Pro"/>
                <a:hlinkClick r:id="rId3">
                  <a:extLst>
                    <a:ext uri="{A12FA001-AC4F-418D-AE19-62706E023703}">
                      <ahyp:hlinkClr val="tx"/>
                    </a:ext>
                  </a:extLst>
                </a:hlinkClick>
              </a:rPr>
              <a:t>CT scan</a:t>
            </a:r>
            <a:r>
              <a:rPr b="0" i="0" lang="en-US">
                <a:solidFill>
                  <a:srgbClr val="444444"/>
                </a:solidFill>
                <a:latin typeface="Source Sans Pro"/>
                <a:ea typeface="Source Sans Pro"/>
                <a:cs typeface="Source Sans Pro"/>
                <a:sym typeface="Source Sans Pro"/>
              </a:rPr>
              <a:t>. On a chest CT, they may see something they call “ground-glass opacity” because it looks like the frosted glass on a shower door.</a:t>
            </a:r>
            <a:endParaRPr/>
          </a:p>
          <a:p>
            <a:pPr indent="-228600" lvl="0" marL="457200" marR="0" rtl="0" algn="l">
              <a:lnSpc>
                <a:spcPct val="100000"/>
              </a:lnSpc>
              <a:spcBef>
                <a:spcPts val="0"/>
              </a:spcBef>
              <a:spcAft>
                <a:spcPts val="0"/>
              </a:spcAft>
              <a:buClr>
                <a:srgbClr val="000000"/>
              </a:buClr>
              <a:buSzPts val="1100"/>
              <a:buFont typeface="Arial"/>
              <a:buNone/>
            </a:pPr>
            <a:r>
              <a:t/>
            </a:r>
            <a:endParaRPr b="0" i="0">
              <a:solidFill>
                <a:srgbClr val="444444"/>
              </a:solidFill>
              <a:latin typeface="Source Sans Pro"/>
              <a:ea typeface="Source Sans Pro"/>
              <a:cs typeface="Source Sans Pro"/>
              <a:sym typeface="Source Sans Pro"/>
            </a:endParaRPr>
          </a:p>
          <a:p>
            <a:pPr indent="-298450" lvl="0" marL="457200" marR="0" rtl="0" algn="l">
              <a:lnSpc>
                <a:spcPct val="100000"/>
              </a:lnSpc>
              <a:spcBef>
                <a:spcPts val="0"/>
              </a:spcBef>
              <a:spcAft>
                <a:spcPts val="0"/>
              </a:spcAft>
              <a:buClr>
                <a:srgbClr val="000000"/>
              </a:buClr>
              <a:buSzPts val="1100"/>
              <a:buFont typeface="Arial"/>
              <a:buChar char="●"/>
            </a:pPr>
            <a:r>
              <a:rPr b="0" i="0" lang="en-US">
                <a:solidFill>
                  <a:srgbClr val="444444"/>
                </a:solidFill>
                <a:latin typeface="Source Sans Pro"/>
                <a:ea typeface="Source Sans Pro"/>
                <a:cs typeface="Source Sans Pro"/>
                <a:sym typeface="Source Sans Pro"/>
              </a:rPr>
              <a:t>-----------------------</a:t>
            </a:r>
            <a:endParaRPr/>
          </a:p>
          <a:p>
            <a:pPr indent="-298450" lvl="0" marL="457200" marR="0" rtl="0" algn="l">
              <a:lnSpc>
                <a:spcPct val="100000"/>
              </a:lnSpc>
              <a:spcBef>
                <a:spcPts val="0"/>
              </a:spcBef>
              <a:spcAft>
                <a:spcPts val="0"/>
              </a:spcAft>
              <a:buClr>
                <a:srgbClr val="000000"/>
              </a:buClr>
              <a:buSzPts val="1100"/>
              <a:buFont typeface="Arial"/>
              <a:buChar char="●"/>
            </a:pPr>
            <a:r>
              <a:rPr b="0" i="0" lang="en-US">
                <a:solidFill>
                  <a:srgbClr val="444444"/>
                </a:solidFill>
                <a:latin typeface="Source Sans Pro"/>
                <a:ea typeface="Source Sans Pro"/>
                <a:cs typeface="Source Sans Pro"/>
                <a:sym typeface="Source Sans Pro"/>
              </a:rPr>
              <a:t>Nature</a:t>
            </a:r>
            <a:endParaRPr/>
          </a:p>
          <a:p>
            <a:pPr indent="-298450" lvl="0" marL="457200" marR="0" rtl="0" algn="l">
              <a:lnSpc>
                <a:spcPct val="100000"/>
              </a:lnSpc>
              <a:spcBef>
                <a:spcPts val="0"/>
              </a:spcBef>
              <a:spcAft>
                <a:spcPts val="0"/>
              </a:spcAft>
              <a:buClr>
                <a:srgbClr val="000000"/>
              </a:buClr>
              <a:buSzPts val="1100"/>
              <a:buFont typeface="Arial"/>
              <a:buChar char="●"/>
            </a:pPr>
            <a:r>
              <a:rPr b="0" i="0" lang="en-US">
                <a:solidFill>
                  <a:srgbClr val="222222"/>
                </a:solidFill>
                <a:latin typeface="Arial"/>
                <a:ea typeface="Arial"/>
                <a:cs typeface="Arial"/>
                <a:sym typeface="Arial"/>
              </a:rPr>
              <a:t>We use high parameter imaging mass cytometry</a:t>
            </a:r>
            <a:r>
              <a:rPr b="0" baseline="30000" i="0" lang="en-US">
                <a:solidFill>
                  <a:srgbClr val="222222"/>
                </a:solidFill>
                <a:latin typeface="Arial"/>
                <a:ea typeface="Arial"/>
                <a:cs typeface="Arial"/>
                <a:sym typeface="Arial"/>
              </a:rPr>
              <a:t>9</a:t>
            </a:r>
            <a:r>
              <a:rPr b="0" i="0" lang="en-US">
                <a:solidFill>
                  <a:srgbClr val="222222"/>
                </a:solidFill>
                <a:latin typeface="Arial"/>
                <a:ea typeface="Arial"/>
                <a:cs typeface="Arial"/>
                <a:sym typeface="Arial"/>
              </a:rPr>
              <a:t> targeting the expression of 36 proteins, to investigate at single cell resolution, the cellular composition and spatial architecture of human acute lung injury including SARS-CoV-2. This spatially resolved, single-cell data unravels the disordered structure of the infected and injured lung alongside the distribution of extensive immune infiltration. </a:t>
            </a:r>
            <a:endParaRPr b="0" i="0">
              <a:solidFill>
                <a:srgbClr val="444444"/>
              </a:solidFill>
              <a:latin typeface="Source Sans Pro"/>
              <a:ea typeface="Source Sans Pro"/>
              <a:cs typeface="Source Sans Pro"/>
              <a:sym typeface="Source Sans Pro"/>
            </a:endParaRPr>
          </a:p>
          <a:p>
            <a:pPr indent="-228600" lvl="0" marL="457200" marR="0" rtl="0" algn="l">
              <a:lnSpc>
                <a:spcPct val="100000"/>
              </a:lnSpc>
              <a:spcBef>
                <a:spcPts val="0"/>
              </a:spcBef>
              <a:spcAft>
                <a:spcPts val="0"/>
              </a:spcAft>
              <a:buClr>
                <a:srgbClr val="000000"/>
              </a:buClr>
              <a:buSzPts val="1100"/>
              <a:buFont typeface="Arial"/>
              <a:buNone/>
            </a:pPr>
            <a:r>
              <a:t/>
            </a:r>
            <a:endParaRPr b="0" i="0">
              <a:solidFill>
                <a:srgbClr val="444444"/>
              </a:solidFill>
              <a:latin typeface="Source Sans Pro"/>
              <a:ea typeface="Source Sans Pro"/>
              <a:cs typeface="Source Sans Pro"/>
              <a:sym typeface="Source Sans Pro"/>
            </a:endParaRPr>
          </a:p>
          <a:p>
            <a:pPr indent="-298450" lvl="0" marL="457200" marR="0" rtl="0" algn="l">
              <a:lnSpc>
                <a:spcPct val="100000"/>
              </a:lnSpc>
              <a:spcBef>
                <a:spcPts val="0"/>
              </a:spcBef>
              <a:spcAft>
                <a:spcPts val="0"/>
              </a:spcAft>
              <a:buClr>
                <a:srgbClr val="000000"/>
              </a:buClr>
              <a:buSzPts val="1100"/>
              <a:buFont typeface="Arial"/>
              <a:buChar char="●"/>
            </a:pPr>
            <a:r>
              <a:rPr b="0" i="0" lang="en-US">
                <a:solidFill>
                  <a:srgbClr val="222222"/>
                </a:solidFill>
                <a:latin typeface="Arial"/>
                <a:ea typeface="Arial"/>
                <a:cs typeface="Arial"/>
                <a:sym typeface="Arial"/>
              </a:rPr>
              <a:t> Neutrophil and macrophage infiltration are hallmarks of bacterial pneumonia and COVID-19, respectively. We provide evidence that SARS-CoV-2 infects predominantly alveolar epithelial cells and induces a localized hyper-inflammatory cell state associated with lung damage. </a:t>
            </a:r>
            <a:endParaRPr/>
          </a:p>
        </p:txBody>
      </p:sp>
      <p:sp>
        <p:nvSpPr>
          <p:cNvPr id="37" name="Google Shape;37;p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215" name="Google Shape;215;p2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251" name="Google Shape;251;p2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258" name="Google Shape;258;p2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265" name="Google Shape;265;p2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273" name="Google Shape;273;p2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280" name="Google Shape;280;p2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290" name="Google Shape;290;p2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297" name="Google Shape;297;p3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304" name="Google Shape;304;p3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315" name="Google Shape;315;p3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Filter: 하나의 feature를 뽑아내는 단위</a:t>
            </a:r>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61" name="Google Shape;61;p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en-US">
                <a:solidFill>
                  <a:srgbClr val="202124"/>
                </a:solidFill>
                <a:latin typeface="Roboto"/>
                <a:ea typeface="Roboto"/>
                <a:cs typeface="Roboto"/>
                <a:sym typeface="Roboto"/>
              </a:rPr>
              <a:t>Output shape:</a:t>
            </a:r>
            <a:endParaRPr/>
          </a:p>
          <a:p>
            <a:pPr indent="-298450" lvl="0" marL="457200" rtl="0" algn="l">
              <a:lnSpc>
                <a:spcPct val="100000"/>
              </a:lnSpc>
              <a:spcBef>
                <a:spcPts val="0"/>
              </a:spcBef>
              <a:spcAft>
                <a:spcPts val="0"/>
              </a:spcAft>
              <a:buSzPts val="1100"/>
              <a:buFont typeface="Arial"/>
              <a:buChar char="•"/>
            </a:pPr>
            <a:r>
              <a:rPr b="0" i="0" lang="en-US">
                <a:solidFill>
                  <a:srgbClr val="202124"/>
                </a:solidFill>
                <a:latin typeface="Roboto"/>
                <a:ea typeface="Roboto"/>
                <a:cs typeface="Roboto"/>
                <a:sym typeface="Roboto"/>
              </a:rPr>
              <a:t>If data_format='channels_last': 4D tensor with shape (batch_size, pooled_rows, pooled_cols, channels).</a:t>
            </a:r>
            <a:endParaRPr/>
          </a:p>
          <a:p>
            <a:pPr indent="-298450" lvl="0" marL="457200" rtl="0" algn="l">
              <a:lnSpc>
                <a:spcPct val="100000"/>
              </a:lnSpc>
              <a:spcBef>
                <a:spcPts val="0"/>
              </a:spcBef>
              <a:spcAft>
                <a:spcPts val="0"/>
              </a:spcAft>
              <a:buSzPts val="1100"/>
              <a:buFont typeface="Arial"/>
              <a:buChar char="•"/>
            </a:pPr>
            <a:r>
              <a:rPr b="0" i="0" lang="en-US">
                <a:solidFill>
                  <a:srgbClr val="202124"/>
                </a:solidFill>
                <a:latin typeface="Roboto"/>
                <a:ea typeface="Roboto"/>
                <a:cs typeface="Roboto"/>
                <a:sym typeface="Roboto"/>
              </a:rPr>
              <a:t>If data_format='channels_first': 4D tensor with shape (batch_size, channels, pooled_rows, pooled_cols).</a:t>
            </a:r>
            <a:endParaRPr/>
          </a:p>
          <a:p>
            <a:pPr indent="-228600" lvl="0" marL="457200" marR="0" rtl="0" algn="l">
              <a:lnSpc>
                <a:spcPct val="100000"/>
              </a:lnSpc>
              <a:spcBef>
                <a:spcPts val="0"/>
              </a:spcBef>
              <a:spcAft>
                <a:spcPts val="0"/>
              </a:spcAft>
              <a:buClr>
                <a:srgbClr val="000000"/>
              </a:buClr>
              <a:buSzPts val="1100"/>
              <a:buFont typeface="Arial"/>
              <a:buNone/>
            </a:pPr>
            <a:r>
              <a:t/>
            </a:r>
            <a:endParaRPr b="0" i="0">
              <a:solidFill>
                <a:srgbClr val="202124"/>
              </a:solidFill>
              <a:latin typeface="Roboto"/>
              <a:ea typeface="Roboto"/>
              <a:cs typeface="Roboto"/>
              <a:sym typeface="Roboto"/>
            </a:endParaRPr>
          </a:p>
          <a:p>
            <a:pPr indent="-228600" lvl="0" marL="457200" marR="0" rtl="0" algn="l">
              <a:lnSpc>
                <a:spcPct val="100000"/>
              </a:lnSpc>
              <a:spcBef>
                <a:spcPts val="0"/>
              </a:spcBef>
              <a:spcAft>
                <a:spcPts val="0"/>
              </a:spcAft>
              <a:buClr>
                <a:srgbClr val="000000"/>
              </a:buClr>
              <a:buSzPts val="1100"/>
              <a:buFont typeface="Arial"/>
              <a:buNone/>
            </a:pPr>
            <a:r>
              <a:t/>
            </a:r>
            <a:endParaRPr b="0" i="0">
              <a:solidFill>
                <a:srgbClr val="202124"/>
              </a:solidFill>
              <a:latin typeface="Roboto"/>
              <a:ea typeface="Roboto"/>
              <a:cs typeface="Roboto"/>
              <a:sym typeface="Roboto"/>
            </a:endParaRPr>
          </a:p>
          <a:p>
            <a:pPr indent="-298450" lvl="0" marL="457200" marR="0" rtl="0" algn="l">
              <a:lnSpc>
                <a:spcPct val="100000"/>
              </a:lnSpc>
              <a:spcBef>
                <a:spcPts val="0"/>
              </a:spcBef>
              <a:spcAft>
                <a:spcPts val="0"/>
              </a:spcAft>
              <a:buClr>
                <a:srgbClr val="000000"/>
              </a:buClr>
              <a:buSzPts val="1100"/>
              <a:buFont typeface="Arial"/>
              <a:buChar char="●"/>
            </a:pPr>
            <a:r>
              <a:rPr b="0" i="0" lang="en-US">
                <a:solidFill>
                  <a:srgbClr val="202124"/>
                </a:solidFill>
                <a:latin typeface="Roboto"/>
                <a:ea typeface="Roboto"/>
                <a:cs typeface="Roboto"/>
                <a:sym typeface="Roboto"/>
              </a:rPr>
              <a:t>Global max pooling operation for spatial data.</a:t>
            </a:r>
            <a:endParaRPr/>
          </a:p>
          <a:p>
            <a:pPr indent="-298450" lvl="0" marL="457200" rtl="0" algn="l">
              <a:lnSpc>
                <a:spcPct val="100000"/>
              </a:lnSpc>
              <a:spcBef>
                <a:spcPts val="0"/>
              </a:spcBef>
              <a:spcAft>
                <a:spcPts val="0"/>
              </a:spcAft>
              <a:buSzPts val="1100"/>
              <a:buChar char="●"/>
            </a:pPr>
            <a:r>
              <a:rPr b="1" i="0" lang="en-US">
                <a:solidFill>
                  <a:srgbClr val="202124"/>
                </a:solidFill>
                <a:latin typeface="Roboto"/>
                <a:ea typeface="Roboto"/>
                <a:cs typeface="Roboto"/>
                <a:sym typeface="Roboto"/>
              </a:rPr>
              <a:t>Output shape:</a:t>
            </a:r>
            <a:endParaRPr/>
          </a:p>
          <a:p>
            <a:pPr indent="-298450" lvl="0" marL="457200" rtl="0" algn="l">
              <a:lnSpc>
                <a:spcPct val="100000"/>
              </a:lnSpc>
              <a:spcBef>
                <a:spcPts val="0"/>
              </a:spcBef>
              <a:spcAft>
                <a:spcPts val="0"/>
              </a:spcAft>
              <a:buSzPts val="1100"/>
              <a:buChar char="●"/>
            </a:pPr>
            <a:r>
              <a:rPr b="0" i="0" lang="en-US">
                <a:solidFill>
                  <a:srgbClr val="202124"/>
                </a:solidFill>
                <a:latin typeface="Roboto"/>
                <a:ea typeface="Roboto"/>
                <a:cs typeface="Roboto"/>
                <a:sym typeface="Roboto"/>
              </a:rPr>
              <a:t>2D tensor with shape (batch_size, channels).</a:t>
            </a:r>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90" name="Google Shape;90;p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US">
                <a:solidFill>
                  <a:srgbClr val="242729"/>
                </a:solidFill>
                <a:latin typeface="Arial"/>
                <a:ea typeface="Arial"/>
                <a:cs typeface="Arial"/>
                <a:sym typeface="Arial"/>
              </a:rPr>
              <a:t> it seems that in Spatial Dropout, we randomly set entire feature maps (also known as channels) to 0, rather than individual 'pixels.’</a:t>
            </a:r>
            <a:endParaRPr/>
          </a:p>
          <a:p>
            <a:pPr indent="-228600" lvl="0" marL="457200" marR="0" rtl="0" algn="l">
              <a:lnSpc>
                <a:spcPct val="100000"/>
              </a:lnSpc>
              <a:spcBef>
                <a:spcPts val="0"/>
              </a:spcBef>
              <a:spcAft>
                <a:spcPts val="0"/>
              </a:spcAft>
              <a:buClr>
                <a:srgbClr val="000000"/>
              </a:buClr>
              <a:buSzPts val="1100"/>
              <a:buFont typeface="Arial"/>
              <a:buNone/>
            </a:pPr>
            <a:r>
              <a:t/>
            </a:r>
            <a:endParaRPr b="0" i="0">
              <a:solidFill>
                <a:srgbClr val="242729"/>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a:solidFill>
                  <a:srgbClr val="242729"/>
                </a:solidFill>
                <a:latin typeface="Arial"/>
                <a:ea typeface="Arial"/>
                <a:cs typeface="Arial"/>
                <a:sym typeface="Arial"/>
              </a:rPr>
              <a:t>that regular dropout would not work so well on images because adjacent pixels are highly correlated. So if you hide pixels randomly I can still have a good idea of what they were by just looking at the adjacent pixels. Dropping out entire feature maps might be better aligned with the original intention of dropout.</a:t>
            </a:r>
            <a:endParaRPr/>
          </a:p>
        </p:txBody>
      </p:sp>
      <p:sp>
        <p:nvSpPr>
          <p:cNvPr id="107" name="Google Shape;107;p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US">
                <a:solidFill>
                  <a:srgbClr val="242729"/>
                </a:solidFill>
                <a:latin typeface="Arial"/>
                <a:ea typeface="Arial"/>
                <a:cs typeface="Arial"/>
                <a:sym typeface="Arial"/>
              </a:rPr>
              <a:t> it seems that in Spatial Dropout, we randomly set entire feature maps (also known as channels) to 0, rather than individual 'pixels.’</a:t>
            </a:r>
            <a:endParaRPr/>
          </a:p>
          <a:p>
            <a:pPr indent="-228600" lvl="0" marL="457200" marR="0" rtl="0" algn="l">
              <a:lnSpc>
                <a:spcPct val="100000"/>
              </a:lnSpc>
              <a:spcBef>
                <a:spcPts val="0"/>
              </a:spcBef>
              <a:spcAft>
                <a:spcPts val="0"/>
              </a:spcAft>
              <a:buClr>
                <a:srgbClr val="000000"/>
              </a:buClr>
              <a:buSzPts val="1100"/>
              <a:buFont typeface="Arial"/>
              <a:buNone/>
            </a:pPr>
            <a:r>
              <a:t/>
            </a:r>
            <a:endParaRPr b="0" i="0">
              <a:solidFill>
                <a:srgbClr val="242729"/>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a:solidFill>
                  <a:srgbClr val="242729"/>
                </a:solidFill>
                <a:latin typeface="Arial"/>
                <a:ea typeface="Arial"/>
                <a:cs typeface="Arial"/>
                <a:sym typeface="Arial"/>
              </a:rPr>
              <a:t>that regular dropout would not work so well on images because adjacent pixels are highly correlated. So if you hide pixels randomly I can still have a good idea of what they were by just looking at the adjacent pixels. Dropping out entire feature maps might be better aligned with the original intention of dropout.</a:t>
            </a:r>
            <a:endParaRPr/>
          </a:p>
          <a:p>
            <a:pPr indent="-228600" lvl="0" marL="457200" marR="0" rtl="0" algn="l">
              <a:lnSpc>
                <a:spcPct val="100000"/>
              </a:lnSpc>
              <a:spcBef>
                <a:spcPts val="0"/>
              </a:spcBef>
              <a:spcAft>
                <a:spcPts val="0"/>
              </a:spcAft>
              <a:buClr>
                <a:srgbClr val="000000"/>
              </a:buClr>
              <a:buSzPts val="1100"/>
              <a:buFont typeface="Arial"/>
              <a:buNone/>
            </a:pPr>
            <a:r>
              <a:t/>
            </a:r>
            <a:endParaRPr b="0" i="0">
              <a:solidFill>
                <a:srgbClr val="242729"/>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a:solidFill>
                  <a:srgbClr val="292929"/>
                </a:solidFill>
                <a:latin typeface="Arial"/>
                <a:ea typeface="Arial"/>
                <a:cs typeface="Arial"/>
                <a:sym typeface="Arial"/>
              </a:rPr>
              <a:t> </a:t>
            </a:r>
            <a:r>
              <a:rPr b="1" i="0" lang="en-US">
                <a:solidFill>
                  <a:srgbClr val="292929"/>
                </a:solidFill>
                <a:latin typeface="Arial"/>
                <a:ea typeface="Arial"/>
                <a:cs typeface="Arial"/>
                <a:sym typeface="Arial"/>
              </a:rPr>
              <a:t>adjacent pixels in the dropped-out feature map are either all 0 (dropped-out) or all active</a:t>
            </a:r>
            <a:r>
              <a:rPr b="0" i="0" lang="en-US">
                <a:solidFill>
                  <a:srgbClr val="292929"/>
                </a:solidFill>
                <a:latin typeface="Arial"/>
                <a:ea typeface="Arial"/>
                <a:cs typeface="Arial"/>
                <a:sym typeface="Arial"/>
              </a:rPr>
              <a:t>, just like at the right of the above figure.</a:t>
            </a:r>
            <a:endParaRPr/>
          </a:p>
        </p:txBody>
      </p:sp>
      <p:sp>
        <p:nvSpPr>
          <p:cNvPr id="114" name="Google Shape;114;p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 name="Shape 10"/>
        <p:cNvGrpSpPr/>
        <p:nvPr/>
      </p:nvGrpSpPr>
      <p:grpSpPr>
        <a:xfrm>
          <a:off x="0" y="0"/>
          <a:ext cx="0" cy="0"/>
          <a:chOff x="0" y="0"/>
          <a:chExt cx="0" cy="0"/>
        </a:xfrm>
      </p:grpSpPr>
      <p:sp>
        <p:nvSpPr>
          <p:cNvPr id="11" name="Google Shape;11;p35"/>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38100">
            <a:solidFill>
              <a:schemeClr val="lt2"/>
            </a:solidFill>
            <a:prstDash val="solid"/>
            <a:miter lim="8000"/>
            <a:headEnd len="sm" w="sm" type="none"/>
            <a:tailEnd len="sm" w="sm" type="none"/>
          </a:ln>
        </p:spPr>
      </p:sp>
      <p:sp>
        <p:nvSpPr>
          <p:cNvPr id="12" name="Google Shape;12;p35"/>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38100">
            <a:solidFill>
              <a:schemeClr val="lt2"/>
            </a:solidFill>
            <a:prstDash val="solid"/>
            <a:miter lim="8000"/>
            <a:headEnd len="sm" w="sm" type="none"/>
            <a:tailEnd len="sm" w="sm" type="none"/>
          </a:ln>
        </p:spPr>
      </p:sp>
      <p:sp>
        <p:nvSpPr>
          <p:cNvPr id="13" name="Google Shape;13;p35"/>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14" name="Google Shape;14;p35"/>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9pPr>
          </a:lstStyle>
          <a:p>
            <a:pPr indent="0" lvl="0" marL="0" rtl="0" algn="ctr">
              <a:spcBef>
                <a:spcPts val="0"/>
              </a:spcBef>
              <a:spcAft>
                <a:spcPts val="0"/>
              </a:spcAft>
              <a:buNone/>
            </a:pPr>
            <a:fld id="{00000000-1234-1234-1234-123412341234}" type="slidenum">
              <a:rPr lang="en-US"/>
              <a:t>‹#›</a:t>
            </a:fld>
            <a:r>
              <a:rPr lang="en-US"/>
              <a:t> / n</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36"/>
          <p:cNvSpPr/>
          <p:nvPr/>
        </p:nvSpPr>
        <p:spPr>
          <a:xfrm>
            <a:off x="0" y="5011856"/>
            <a:ext cx="9144000" cy="131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6"/>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18" name="Google Shape;18;p36"/>
          <p:cNvSpPr txBox="1"/>
          <p:nvPr>
            <p:ph idx="1" type="body"/>
          </p:nvPr>
        </p:nvSpPr>
        <p:spPr>
          <a:xfrm>
            <a:off x="311700" y="1225225"/>
            <a:ext cx="8160600" cy="3136500"/>
          </a:xfrm>
          <a:prstGeom prst="rect">
            <a:avLst/>
          </a:prstGeom>
          <a:noFill/>
          <a:ln>
            <a:noFill/>
          </a:ln>
        </p:spPr>
        <p:txBody>
          <a:bodyPr anchorCtr="0" anchor="t" bIns="91425" lIns="91425" spcFirstLastPara="1" rIns="91425" wrap="square" tIns="91425">
            <a:noAutofit/>
          </a:bodyPr>
          <a:lstStyle>
            <a:lvl1pPr indent="-330200" lvl="0" marL="457200" algn="l">
              <a:lnSpc>
                <a:spcPct val="115000"/>
              </a:lnSpc>
              <a:spcBef>
                <a:spcPts val="0"/>
              </a:spcBef>
              <a:spcAft>
                <a:spcPts val="0"/>
              </a:spcAft>
              <a:buSzPts val="1600"/>
              <a:buChar char="●"/>
              <a:defRPr/>
            </a:lvl1pPr>
            <a:lvl2pPr indent="-317500" lvl="1" marL="914400" algn="l">
              <a:lnSpc>
                <a:spcPct val="115000"/>
              </a:lnSpc>
              <a:spcBef>
                <a:spcPts val="1600"/>
              </a:spcBef>
              <a:spcAft>
                <a:spcPts val="0"/>
              </a:spcAft>
              <a:buSzPts val="1400"/>
              <a:buChar char="○"/>
              <a:defRPr/>
            </a:lvl2pPr>
            <a:lvl3pPr indent="-304800" lvl="2" marL="1371600" algn="l">
              <a:lnSpc>
                <a:spcPct val="115000"/>
              </a:lnSpc>
              <a:spcBef>
                <a:spcPts val="1600"/>
              </a:spcBef>
              <a:spcAft>
                <a:spcPts val="0"/>
              </a:spcAft>
              <a:buSzPts val="12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19" name="Google Shape;19;p36"/>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9pPr>
          </a:lstStyle>
          <a:p>
            <a:pPr indent="0" lvl="0" marL="0" rtl="0" algn="ctr">
              <a:spcBef>
                <a:spcPts val="0"/>
              </a:spcBef>
              <a:spcAft>
                <a:spcPts val="0"/>
              </a:spcAft>
              <a:buNone/>
            </a:pPr>
            <a:fld id="{00000000-1234-1234-1234-123412341234}" type="slidenum">
              <a:rPr lang="en-US"/>
              <a:t>‹#›</a:t>
            </a:fld>
            <a:r>
              <a:rPr lang="en-US"/>
              <a:t> / n</a:t>
            </a:r>
            <a:endParaRPr/>
          </a:p>
        </p:txBody>
      </p:sp>
      <p:cxnSp>
        <p:nvCxnSpPr>
          <p:cNvPr id="20" name="Google Shape;20;p36"/>
          <p:cNvCxnSpPr/>
          <p:nvPr/>
        </p:nvCxnSpPr>
        <p:spPr>
          <a:xfrm flipH="1" rot="10800000">
            <a:off x="252000" y="936275"/>
            <a:ext cx="8640000" cy="11100"/>
          </a:xfrm>
          <a:prstGeom prst="straightConnector1">
            <a:avLst/>
          </a:prstGeom>
          <a:noFill/>
          <a:ln cap="flat" cmpd="sng" w="38100">
            <a:solidFill>
              <a:schemeClr val="lt2"/>
            </a:solidFill>
            <a:prstDash val="solid"/>
            <a:round/>
            <a:headEnd len="sm" w="sm" type="none"/>
            <a:tailEnd len="sm" w="sm" type="none"/>
          </a:ln>
        </p:spPr>
      </p:cxnSp>
      <p:sp>
        <p:nvSpPr>
          <p:cNvPr id="21" name="Google Shape;21;p36"/>
          <p:cNvSpPr txBox="1"/>
          <p:nvPr/>
        </p:nvSpPr>
        <p:spPr>
          <a:xfrm>
            <a:off x="252000" y="4674025"/>
            <a:ext cx="1649400" cy="36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7F6000"/>
                </a:solidFill>
                <a:latin typeface="Economica"/>
                <a:ea typeface="Economica"/>
                <a:cs typeface="Economica"/>
                <a:sym typeface="Economica"/>
              </a:rPr>
              <a:t>ppt 제목</a:t>
            </a:r>
            <a:endParaRPr b="0" i="0" sz="1400" u="none" cap="none" strike="noStrike">
              <a:solidFill>
                <a:srgbClr val="7F6000"/>
              </a:solidFill>
              <a:latin typeface="Economica"/>
              <a:ea typeface="Economica"/>
              <a:cs typeface="Economica"/>
              <a:sym typeface="Economic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 name="Shape 22"/>
        <p:cNvGrpSpPr/>
        <p:nvPr/>
      </p:nvGrpSpPr>
      <p:grpSpPr>
        <a:xfrm>
          <a:off x="0" y="0"/>
          <a:ext cx="0" cy="0"/>
          <a:chOff x="0" y="0"/>
          <a:chExt cx="0" cy="0"/>
        </a:xfrm>
      </p:grpSpPr>
      <p:sp>
        <p:nvSpPr>
          <p:cNvPr id="23" name="Google Shape;23;p37"/>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7"/>
          <p:cNvSpPr txBox="1"/>
          <p:nvPr>
            <p:ph hasCustomPrompt="1" type="title"/>
          </p:nvPr>
        </p:nvSpPr>
        <p:spPr>
          <a:xfrm>
            <a:off x="311700" y="957125"/>
            <a:ext cx="8520600" cy="21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25" name="Google Shape;25;p37"/>
          <p:cNvSpPr txBox="1"/>
          <p:nvPr>
            <p:ph idx="1" type="body"/>
          </p:nvPr>
        </p:nvSpPr>
        <p:spPr>
          <a:xfrm>
            <a:off x="311700" y="3162000"/>
            <a:ext cx="8520600" cy="1071600"/>
          </a:xfrm>
          <a:prstGeom prst="rect">
            <a:avLst/>
          </a:prstGeom>
          <a:noFill/>
          <a:ln>
            <a:noFill/>
          </a:ln>
        </p:spPr>
        <p:txBody>
          <a:bodyPr anchorCtr="0" anchor="t" bIns="91425" lIns="91425" spcFirstLastPara="1" rIns="91425" wrap="square" tIns="91425">
            <a:noAutofit/>
          </a:bodyPr>
          <a:lstStyle>
            <a:lvl1pPr indent="-330200" lvl="0" marL="457200" algn="ctr">
              <a:lnSpc>
                <a:spcPct val="115000"/>
              </a:lnSpc>
              <a:spcBef>
                <a:spcPts val="0"/>
              </a:spcBef>
              <a:spcAft>
                <a:spcPts val="0"/>
              </a:spcAft>
              <a:buSzPts val="1600"/>
              <a:buChar char="●"/>
              <a:defRPr/>
            </a:lvl1pPr>
            <a:lvl2pPr indent="-317500" lvl="1" marL="914400" algn="ctr">
              <a:lnSpc>
                <a:spcPct val="115000"/>
              </a:lnSpc>
              <a:spcBef>
                <a:spcPts val="1600"/>
              </a:spcBef>
              <a:spcAft>
                <a:spcPts val="0"/>
              </a:spcAft>
              <a:buSzPts val="1400"/>
              <a:buChar char="○"/>
              <a:defRPr/>
            </a:lvl2pPr>
            <a:lvl3pPr indent="-304800" lvl="2" marL="1371600" algn="ctr">
              <a:lnSpc>
                <a:spcPct val="115000"/>
              </a:lnSpc>
              <a:spcBef>
                <a:spcPts val="1600"/>
              </a:spcBef>
              <a:spcAft>
                <a:spcPts val="0"/>
              </a:spcAft>
              <a:buSzPts val="1200"/>
              <a:buChar char="■"/>
              <a:defRPr/>
            </a:lvl3pPr>
            <a:lvl4pPr indent="-304800" lvl="3" marL="1828800" algn="ctr">
              <a:lnSpc>
                <a:spcPct val="115000"/>
              </a:lnSpc>
              <a:spcBef>
                <a:spcPts val="1600"/>
              </a:spcBef>
              <a:spcAft>
                <a:spcPts val="0"/>
              </a:spcAft>
              <a:buSzPts val="1200"/>
              <a:buChar char="●"/>
              <a:defRPr/>
            </a:lvl4pPr>
            <a:lvl5pPr indent="-304800" lvl="4" marL="2286000" algn="ctr">
              <a:lnSpc>
                <a:spcPct val="115000"/>
              </a:lnSpc>
              <a:spcBef>
                <a:spcPts val="1600"/>
              </a:spcBef>
              <a:spcAft>
                <a:spcPts val="0"/>
              </a:spcAft>
              <a:buSzPts val="1200"/>
              <a:buChar char="○"/>
              <a:defRPr/>
            </a:lvl5pPr>
            <a:lvl6pPr indent="-304800" lvl="5" marL="2743200" algn="ctr">
              <a:lnSpc>
                <a:spcPct val="115000"/>
              </a:lnSpc>
              <a:spcBef>
                <a:spcPts val="1600"/>
              </a:spcBef>
              <a:spcAft>
                <a:spcPts val="0"/>
              </a:spcAft>
              <a:buSzPts val="1200"/>
              <a:buChar char="■"/>
              <a:defRPr/>
            </a:lvl6pPr>
            <a:lvl7pPr indent="-304800" lvl="6" marL="3200400" algn="ctr">
              <a:lnSpc>
                <a:spcPct val="115000"/>
              </a:lnSpc>
              <a:spcBef>
                <a:spcPts val="1600"/>
              </a:spcBef>
              <a:spcAft>
                <a:spcPts val="0"/>
              </a:spcAft>
              <a:buSzPts val="1200"/>
              <a:buChar char="●"/>
              <a:defRPr/>
            </a:lvl7pPr>
            <a:lvl8pPr indent="-304800" lvl="7" marL="3657600" algn="ctr">
              <a:lnSpc>
                <a:spcPct val="115000"/>
              </a:lnSpc>
              <a:spcBef>
                <a:spcPts val="1600"/>
              </a:spcBef>
              <a:spcAft>
                <a:spcPts val="0"/>
              </a:spcAft>
              <a:buSzPts val="1200"/>
              <a:buChar char="○"/>
              <a:defRPr/>
            </a:lvl8pPr>
            <a:lvl9pPr indent="-304800" lvl="8" marL="4114800" algn="ctr">
              <a:lnSpc>
                <a:spcPct val="115000"/>
              </a:lnSpc>
              <a:spcBef>
                <a:spcPts val="1600"/>
              </a:spcBef>
              <a:spcAft>
                <a:spcPts val="1600"/>
              </a:spcAft>
              <a:buSzPts val="1200"/>
              <a:buChar char="■"/>
              <a:defRPr/>
            </a:lvl9pPr>
          </a:lstStyle>
          <a:p/>
        </p:txBody>
      </p:sp>
      <p:sp>
        <p:nvSpPr>
          <p:cNvPr id="26" name="Google Shape;26;p37"/>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9pPr>
          </a:lstStyle>
          <a:p>
            <a:pPr indent="0" lvl="0" marL="0" rtl="0" algn="ctr">
              <a:spcBef>
                <a:spcPts val="0"/>
              </a:spcBef>
              <a:spcAft>
                <a:spcPts val="0"/>
              </a:spcAft>
              <a:buNone/>
            </a:pPr>
            <a:fld id="{00000000-1234-1234-1234-123412341234}" type="slidenum">
              <a:rPr lang="en-US"/>
              <a:t>‹#›</a:t>
            </a:fld>
            <a:r>
              <a:rPr lang="en-US"/>
              <a:t> / n</a:t>
            </a:r>
            <a:endParaRPr/>
          </a:p>
        </p:txBody>
      </p:sp>
      <p:cxnSp>
        <p:nvCxnSpPr>
          <p:cNvPr id="27" name="Google Shape;27;p37"/>
          <p:cNvCxnSpPr/>
          <p:nvPr/>
        </p:nvCxnSpPr>
        <p:spPr>
          <a:xfrm flipH="1" rot="10800000">
            <a:off x="252000" y="4579225"/>
            <a:ext cx="8640000" cy="11100"/>
          </a:xfrm>
          <a:prstGeom prst="straightConnector1">
            <a:avLst/>
          </a:prstGeom>
          <a:noFill/>
          <a:ln cap="flat" cmpd="sng" w="38100">
            <a:solidFill>
              <a:schemeClr val="lt2"/>
            </a:solidFill>
            <a:prstDash val="solid"/>
            <a:round/>
            <a:headEnd len="sm" w="sm" type="none"/>
            <a:tailEnd len="sm" w="sm" type="none"/>
          </a:ln>
        </p:spPr>
      </p:cxnSp>
      <p:sp>
        <p:nvSpPr>
          <p:cNvPr id="28" name="Google Shape;28;p37"/>
          <p:cNvSpPr txBox="1"/>
          <p:nvPr/>
        </p:nvSpPr>
        <p:spPr>
          <a:xfrm>
            <a:off x="252000" y="4674025"/>
            <a:ext cx="1649400" cy="36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7F6000"/>
                </a:solidFill>
                <a:latin typeface="Economica"/>
                <a:ea typeface="Economica"/>
                <a:cs typeface="Economica"/>
                <a:sym typeface="Economica"/>
              </a:rPr>
              <a:t>ppt 제목</a:t>
            </a:r>
            <a:endParaRPr b="0" i="0" sz="1400" u="none" cap="none" strike="noStrike">
              <a:solidFill>
                <a:srgbClr val="7F6000"/>
              </a:solidFill>
              <a:latin typeface="Economica"/>
              <a:ea typeface="Economica"/>
              <a:cs typeface="Economica"/>
              <a:sym typeface="Economica"/>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pic>
        <p:nvPicPr>
          <p:cNvPr id="6" name="Google Shape;6;p34"/>
          <p:cNvPicPr preferRelativeResize="0"/>
          <p:nvPr/>
        </p:nvPicPr>
        <p:blipFill rotWithShape="1">
          <a:blip r:embed="rId1">
            <a:alphaModFix/>
          </a:blip>
          <a:srcRect b="0" l="0" r="0" t="0"/>
          <a:stretch/>
        </p:blipFill>
        <p:spPr>
          <a:xfrm>
            <a:off x="8539125" y="4657217"/>
            <a:ext cx="360001" cy="360001"/>
          </a:xfrm>
          <a:prstGeom prst="rect">
            <a:avLst/>
          </a:prstGeom>
          <a:noFill/>
          <a:ln>
            <a:noFill/>
          </a:ln>
        </p:spPr>
      </p:pic>
      <p:sp>
        <p:nvSpPr>
          <p:cNvPr id="7" name="Google Shape;7;p34"/>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Economica"/>
              <a:buNone/>
              <a:defRPr b="1" i="0" sz="3000" u="none" cap="none" strike="noStrike">
                <a:solidFill>
                  <a:schemeClr val="dk1"/>
                </a:solidFill>
                <a:latin typeface="Economica"/>
                <a:ea typeface="Economica"/>
                <a:cs typeface="Economica"/>
                <a:sym typeface="Economica"/>
              </a:defRPr>
            </a:lvl1pPr>
            <a:lvl2pPr lvl="1"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2pPr>
            <a:lvl3pPr lvl="2"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3pPr>
            <a:lvl4pPr lvl="3"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4pPr>
            <a:lvl5pPr lvl="4"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5pPr>
            <a:lvl6pPr lvl="5"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6pPr>
            <a:lvl7pPr lvl="6"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7pPr>
            <a:lvl8pPr lvl="7"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8pPr>
            <a:lvl9pPr lvl="8"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9pPr>
          </a:lstStyle>
          <a:p/>
        </p:txBody>
      </p:sp>
      <p:sp>
        <p:nvSpPr>
          <p:cNvPr id="8" name="Google Shape;8;p34"/>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15000"/>
              </a:lnSpc>
              <a:spcBef>
                <a:spcPts val="0"/>
              </a:spcBef>
              <a:spcAft>
                <a:spcPts val="0"/>
              </a:spcAft>
              <a:buClr>
                <a:schemeClr val="dk1"/>
              </a:buClr>
              <a:buSzPts val="1600"/>
              <a:buFont typeface="Open Sans"/>
              <a:buChar char="●"/>
              <a:defRPr b="0" i="0" sz="16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04800" lvl="2" marL="1371600" marR="0" rtl="0" algn="l">
              <a:lnSpc>
                <a:spcPct val="115000"/>
              </a:lnSpc>
              <a:spcBef>
                <a:spcPts val="160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3pPr>
            <a:lvl4pPr indent="-304800" lvl="3" marL="1828800" marR="0" rtl="0" algn="l">
              <a:lnSpc>
                <a:spcPct val="115000"/>
              </a:lnSpc>
              <a:spcBef>
                <a:spcPts val="160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4pPr>
            <a:lvl5pPr indent="-304800" lvl="4" marL="2286000" marR="0" rtl="0" algn="l">
              <a:lnSpc>
                <a:spcPct val="115000"/>
              </a:lnSpc>
              <a:spcBef>
                <a:spcPts val="160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5pPr>
            <a:lvl6pPr indent="-304800" lvl="5" marL="2743200" marR="0" rtl="0" algn="l">
              <a:lnSpc>
                <a:spcPct val="115000"/>
              </a:lnSpc>
              <a:spcBef>
                <a:spcPts val="160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6pPr>
            <a:lvl7pPr indent="-304800" lvl="6" marL="3200400" marR="0" rtl="0" algn="l">
              <a:lnSpc>
                <a:spcPct val="115000"/>
              </a:lnSpc>
              <a:spcBef>
                <a:spcPts val="160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7pPr>
            <a:lvl8pPr indent="-304800" lvl="7" marL="3657600" marR="0" rtl="0" algn="l">
              <a:lnSpc>
                <a:spcPct val="115000"/>
              </a:lnSpc>
              <a:spcBef>
                <a:spcPts val="1600"/>
              </a:spcBef>
              <a:spcAft>
                <a:spcPts val="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8pPr>
            <a:lvl9pPr indent="-304800" lvl="8" marL="4114800" marR="0" rtl="0" algn="l">
              <a:lnSpc>
                <a:spcPct val="115000"/>
              </a:lnSpc>
              <a:spcBef>
                <a:spcPts val="1600"/>
              </a:spcBef>
              <a:spcAft>
                <a:spcPts val="1600"/>
              </a:spcAft>
              <a:buClr>
                <a:schemeClr val="dk1"/>
              </a:buClr>
              <a:buSzPts val="1200"/>
              <a:buFont typeface="Open Sans"/>
              <a:buChar char="■"/>
              <a:defRPr b="0" i="0" sz="1200" u="none" cap="none" strike="noStrike">
                <a:solidFill>
                  <a:schemeClr val="dk1"/>
                </a:solidFill>
                <a:latin typeface="Open Sans"/>
                <a:ea typeface="Open Sans"/>
                <a:cs typeface="Open Sans"/>
                <a:sym typeface="Open Sans"/>
              </a:defRPr>
            </a:lvl9pPr>
          </a:lstStyle>
          <a:p/>
        </p:txBody>
      </p:sp>
      <p:sp>
        <p:nvSpPr>
          <p:cNvPr id="9" name="Google Shape;9;p34"/>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chemeClr val="dk1"/>
                </a:solidFill>
                <a:latin typeface="Economica"/>
                <a:ea typeface="Economica"/>
                <a:cs typeface="Economica"/>
                <a:sym typeface="Economica"/>
              </a:defRPr>
            </a:lvl9pPr>
          </a:lstStyle>
          <a:p>
            <a:pPr indent="0" lvl="0" marL="0" rtl="0" algn="ctr">
              <a:spcBef>
                <a:spcPts val="0"/>
              </a:spcBef>
              <a:spcAft>
                <a:spcPts val="0"/>
              </a:spcAft>
              <a:buNone/>
            </a:pPr>
            <a:fld id="{00000000-1234-1234-1234-123412341234}" type="slidenum">
              <a:rPr lang="en-US"/>
              <a:t>‹#›</a:t>
            </a:fld>
            <a:r>
              <a:rPr lang="en-US"/>
              <a:t> / n</a:t>
            </a:r>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gif"/><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16.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p1"/>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0" lang="en-US">
                <a:latin typeface="Malgun Gothic"/>
                <a:ea typeface="Malgun Gothic"/>
                <a:cs typeface="Malgun Gothic"/>
                <a:sym typeface="Malgun Gothic"/>
              </a:rPr>
              <a:t>COVID-19 Detection Using X-ray</a:t>
            </a:r>
            <a:endParaRPr b="0">
              <a:latin typeface="Malgun Gothic"/>
              <a:ea typeface="Malgun Gothic"/>
              <a:cs typeface="Malgun Gothic"/>
              <a:sym typeface="Malgun Gothic"/>
            </a:endParaRPr>
          </a:p>
        </p:txBody>
      </p:sp>
      <p:sp>
        <p:nvSpPr>
          <p:cNvPr id="34" name="Google Shape;34;p1"/>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0"/>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a:latin typeface="Malgun Gothic"/>
                <a:ea typeface="Malgun Gothic"/>
                <a:cs typeface="Malgun Gothic"/>
                <a:sym typeface="Malgun Gothic"/>
              </a:rPr>
              <a:t>Optimizer</a:t>
            </a:r>
            <a:endParaRPr b="0">
              <a:latin typeface="Malgun Gothic"/>
              <a:ea typeface="Malgun Gothic"/>
              <a:cs typeface="Malgun Gothic"/>
              <a:sym typeface="Malgun Gothic"/>
            </a:endParaRPr>
          </a:p>
        </p:txBody>
      </p:sp>
      <p:sp>
        <p:nvSpPr>
          <p:cNvPr id="132" name="Google Shape;132;p10"/>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pic>
        <p:nvPicPr>
          <p:cNvPr descr="텍스트이(가) 표시된 사진&#10;&#10;자동 생성된 설명" id="133" name="Google Shape;133;p10"/>
          <p:cNvPicPr preferRelativeResize="0"/>
          <p:nvPr/>
        </p:nvPicPr>
        <p:blipFill rotWithShape="1">
          <a:blip r:embed="rId3">
            <a:alphaModFix/>
          </a:blip>
          <a:srcRect b="0" l="0" r="0" t="0"/>
          <a:stretch/>
        </p:blipFill>
        <p:spPr>
          <a:xfrm>
            <a:off x="1181100" y="1386571"/>
            <a:ext cx="6781800" cy="2832100"/>
          </a:xfrm>
          <a:prstGeom prst="rect">
            <a:avLst/>
          </a:prstGeom>
          <a:noFill/>
          <a:ln>
            <a:noFill/>
          </a:ln>
        </p:spPr>
      </p:pic>
      <p:cxnSp>
        <p:nvCxnSpPr>
          <p:cNvPr id="134" name="Google Shape;134;p10"/>
          <p:cNvCxnSpPr/>
          <p:nvPr/>
        </p:nvCxnSpPr>
        <p:spPr>
          <a:xfrm>
            <a:off x="1666904" y="4109291"/>
            <a:ext cx="1043492" cy="0"/>
          </a:xfrm>
          <a:prstGeom prst="straightConnector1">
            <a:avLst/>
          </a:prstGeom>
          <a:noFill/>
          <a:ln cap="flat" cmpd="sng" w="19050">
            <a:solidFill>
              <a:srgbClr val="FF0000"/>
            </a:solidFill>
            <a:prstDash val="solid"/>
            <a:round/>
            <a:headEnd len="sm" w="sm" type="none"/>
            <a:tailEnd len="sm" w="sm" type="none"/>
          </a:ln>
        </p:spPr>
      </p:cxnSp>
      <p:cxnSp>
        <p:nvCxnSpPr>
          <p:cNvPr id="135" name="Google Shape;135;p10"/>
          <p:cNvCxnSpPr/>
          <p:nvPr/>
        </p:nvCxnSpPr>
        <p:spPr>
          <a:xfrm>
            <a:off x="5066499" y="4109291"/>
            <a:ext cx="535476" cy="0"/>
          </a:xfrm>
          <a:prstGeom prst="straightConnector1">
            <a:avLst/>
          </a:prstGeom>
          <a:noFill/>
          <a:ln cap="flat" cmpd="sng" w="19050">
            <a:solidFill>
              <a:srgbClr val="FF0000"/>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1"/>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a:latin typeface="Malgun Gothic"/>
                <a:ea typeface="Malgun Gothic"/>
                <a:cs typeface="Malgun Gothic"/>
                <a:sym typeface="Malgun Gothic"/>
              </a:rPr>
              <a:t>Optimizer</a:t>
            </a:r>
            <a:endParaRPr b="0">
              <a:latin typeface="Malgun Gothic"/>
              <a:ea typeface="Malgun Gothic"/>
              <a:cs typeface="Malgun Gothic"/>
              <a:sym typeface="Malgun Gothic"/>
            </a:endParaRPr>
          </a:p>
        </p:txBody>
      </p:sp>
      <p:sp>
        <p:nvSpPr>
          <p:cNvPr id="141" name="Google Shape;141;p11"/>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sp>
        <p:nvSpPr>
          <p:cNvPr id="142" name="Google Shape;142;p11"/>
          <p:cNvSpPr txBox="1"/>
          <p:nvPr>
            <p:ph idx="1" type="body"/>
          </p:nvPr>
        </p:nvSpPr>
        <p:spPr>
          <a:xfrm>
            <a:off x="311700" y="1225225"/>
            <a:ext cx="8160600" cy="31365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600"/>
              <a:buChar char="●"/>
            </a:pPr>
            <a:r>
              <a:rPr lang="en-US">
                <a:latin typeface="Malgun Gothic"/>
                <a:ea typeface="Malgun Gothic"/>
                <a:cs typeface="Malgun Gothic"/>
                <a:sym typeface="Malgun Gothic"/>
              </a:rPr>
              <a:t>Optimization : 손실 함수의 값을 가능한 낮추는 Hyperparameters 찾기</a:t>
            </a:r>
            <a:endParaRPr>
              <a:latin typeface="Malgun Gothic"/>
              <a:ea typeface="Malgun Gothic"/>
              <a:cs typeface="Malgun Gothic"/>
              <a:sym typeface="Malgun Gothic"/>
            </a:endParaRPr>
          </a:p>
          <a:p>
            <a:pPr indent="-285750" lvl="0" marL="285750" rtl="0" algn="l">
              <a:lnSpc>
                <a:spcPct val="115000"/>
              </a:lnSpc>
              <a:spcBef>
                <a:spcPts val="1600"/>
              </a:spcBef>
              <a:spcAft>
                <a:spcPts val="0"/>
              </a:spcAft>
              <a:buSzPts val="1600"/>
              <a:buChar char="●"/>
            </a:pPr>
            <a:r>
              <a:rPr lang="en-US">
                <a:latin typeface="Malgun Gothic"/>
                <a:ea typeface="Malgun Gothic"/>
                <a:cs typeface="Malgun Gothic"/>
                <a:sym typeface="Malgun Gothic"/>
              </a:rPr>
              <a:t>Optimizer : 머신러닝 학습 프로세스에서 실제로 파라미터를 갱신시키는 부분</a:t>
            </a:r>
            <a:endParaRPr>
              <a:latin typeface="Malgun Gothic"/>
              <a:ea typeface="Malgun Gothic"/>
              <a:cs typeface="Malgun Gothic"/>
              <a:sym typeface="Malgun Gothic"/>
            </a:endParaRPr>
          </a:p>
          <a:p>
            <a:pPr indent="-184150" lvl="0" marL="285750" rtl="0" algn="l">
              <a:lnSpc>
                <a:spcPct val="115000"/>
              </a:lnSpc>
              <a:spcBef>
                <a:spcPts val="1600"/>
              </a:spcBef>
              <a:spcAft>
                <a:spcPts val="1600"/>
              </a:spcAft>
              <a:buSzPts val="1600"/>
              <a:buNone/>
            </a:pPr>
            <a:r>
              <a:t/>
            </a:r>
            <a:endParaRPr>
              <a:latin typeface="Malgun Gothic"/>
              <a:ea typeface="Malgun Gothic"/>
              <a:cs typeface="Malgun Gothic"/>
              <a:sym typeface="Malgun Gothic"/>
            </a:endParaRPr>
          </a:p>
        </p:txBody>
      </p:sp>
      <p:pic>
        <p:nvPicPr>
          <p:cNvPr id="143" name="Google Shape;143;p11"/>
          <p:cNvPicPr preferRelativeResize="0"/>
          <p:nvPr/>
        </p:nvPicPr>
        <p:blipFill rotWithShape="1">
          <a:blip r:embed="rId3">
            <a:alphaModFix/>
          </a:blip>
          <a:srcRect b="0" l="0" r="0" t="0"/>
          <a:stretch/>
        </p:blipFill>
        <p:spPr>
          <a:xfrm>
            <a:off x="461607" y="2268710"/>
            <a:ext cx="4222248" cy="2223589"/>
          </a:xfrm>
          <a:prstGeom prst="rect">
            <a:avLst/>
          </a:prstGeom>
          <a:noFill/>
          <a:ln>
            <a:noFill/>
          </a:ln>
        </p:spPr>
      </p:pic>
      <p:pic>
        <p:nvPicPr>
          <p:cNvPr id="144" name="Google Shape;144;p11"/>
          <p:cNvPicPr preferRelativeResize="0"/>
          <p:nvPr/>
        </p:nvPicPr>
        <p:blipFill rotWithShape="1">
          <a:blip r:embed="rId4">
            <a:alphaModFix/>
          </a:blip>
          <a:srcRect b="0" l="0" r="0" t="0"/>
          <a:stretch/>
        </p:blipFill>
        <p:spPr>
          <a:xfrm>
            <a:off x="4776402" y="2268709"/>
            <a:ext cx="2872136" cy="22235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2"/>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a:latin typeface="Malgun Gothic"/>
                <a:ea typeface="Malgun Gothic"/>
                <a:cs typeface="Malgun Gothic"/>
                <a:sym typeface="Malgun Gothic"/>
              </a:rPr>
              <a:t>SGD + Momentum</a:t>
            </a:r>
            <a:endParaRPr b="0">
              <a:latin typeface="Malgun Gothic"/>
              <a:ea typeface="Malgun Gothic"/>
              <a:cs typeface="Malgun Gothic"/>
              <a:sym typeface="Malgun Gothic"/>
            </a:endParaRPr>
          </a:p>
        </p:txBody>
      </p:sp>
      <p:sp>
        <p:nvSpPr>
          <p:cNvPr id="150" name="Google Shape;150;p12"/>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sp>
        <p:nvSpPr>
          <p:cNvPr id="151" name="Google Shape;151;p12"/>
          <p:cNvSpPr txBox="1"/>
          <p:nvPr>
            <p:ph idx="1" type="body"/>
          </p:nvPr>
        </p:nvSpPr>
        <p:spPr>
          <a:xfrm>
            <a:off x="311700" y="1225225"/>
            <a:ext cx="8160600" cy="31365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600"/>
              <a:buChar char="●"/>
            </a:pPr>
            <a:r>
              <a:rPr lang="en-US">
                <a:latin typeface="Malgun Gothic"/>
                <a:ea typeface="Malgun Gothic"/>
                <a:cs typeface="Malgun Gothic"/>
                <a:sym typeface="Malgun Gothic"/>
              </a:rPr>
              <a:t>Gradient Descent 통해 이동하는 과정에 일종의 ‘관성’을 주는 것</a:t>
            </a:r>
            <a:endParaRPr>
              <a:latin typeface="Malgun Gothic"/>
              <a:ea typeface="Malgun Gothic"/>
              <a:cs typeface="Malgun Gothic"/>
              <a:sym typeface="Malgun Gothic"/>
            </a:endParaRPr>
          </a:p>
          <a:p>
            <a:pPr indent="-285750" lvl="0" marL="285750" rtl="0" algn="l">
              <a:lnSpc>
                <a:spcPct val="115000"/>
              </a:lnSpc>
              <a:spcBef>
                <a:spcPts val="1600"/>
              </a:spcBef>
              <a:spcAft>
                <a:spcPts val="0"/>
              </a:spcAft>
              <a:buSzPts val="1600"/>
              <a:buChar char="●"/>
            </a:pPr>
            <a:r>
              <a:rPr lang="en-US">
                <a:latin typeface="Malgun Gothic"/>
                <a:ea typeface="Malgun Gothic"/>
                <a:cs typeface="Malgun Gothic"/>
                <a:sym typeface="Malgun Gothic"/>
              </a:rPr>
              <a:t>기존 SGD 방식을 이용할 때, 빠질 수 있는 Local Minima 빠져 나올 수 있다</a:t>
            </a:r>
            <a:endParaRPr>
              <a:latin typeface="Malgun Gothic"/>
              <a:ea typeface="Malgun Gothic"/>
              <a:cs typeface="Malgun Gothic"/>
              <a:sym typeface="Malgun Gothic"/>
            </a:endParaRPr>
          </a:p>
          <a:p>
            <a:pPr indent="-184150" lvl="0" marL="285750" rtl="0" algn="l">
              <a:lnSpc>
                <a:spcPct val="115000"/>
              </a:lnSpc>
              <a:spcBef>
                <a:spcPts val="1600"/>
              </a:spcBef>
              <a:spcAft>
                <a:spcPts val="0"/>
              </a:spcAft>
              <a:buSzPts val="1600"/>
              <a:buNone/>
            </a:pPr>
            <a:r>
              <a:t/>
            </a:r>
            <a:endParaRPr>
              <a:latin typeface="Malgun Gothic"/>
              <a:ea typeface="Malgun Gothic"/>
              <a:cs typeface="Malgun Gothic"/>
              <a:sym typeface="Malgun Gothic"/>
            </a:endParaRPr>
          </a:p>
          <a:p>
            <a:pPr indent="-184150" lvl="0" marL="285750" rtl="0" algn="l">
              <a:lnSpc>
                <a:spcPct val="115000"/>
              </a:lnSpc>
              <a:spcBef>
                <a:spcPts val="1600"/>
              </a:spcBef>
              <a:spcAft>
                <a:spcPts val="1600"/>
              </a:spcAft>
              <a:buSzPts val="1600"/>
              <a:buNone/>
            </a:pPr>
            <a:r>
              <a:t/>
            </a:r>
            <a:endParaRPr>
              <a:latin typeface="Malgun Gothic"/>
              <a:ea typeface="Malgun Gothic"/>
              <a:cs typeface="Malgun Gothic"/>
              <a:sym typeface="Malgun Gothic"/>
            </a:endParaRPr>
          </a:p>
        </p:txBody>
      </p:sp>
      <p:pic>
        <p:nvPicPr>
          <p:cNvPr id="152" name="Google Shape;152;p12"/>
          <p:cNvPicPr preferRelativeResize="0"/>
          <p:nvPr/>
        </p:nvPicPr>
        <p:blipFill rotWithShape="1">
          <a:blip r:embed="rId3">
            <a:alphaModFix/>
          </a:blip>
          <a:srcRect b="0" l="0" r="0" t="0"/>
          <a:stretch/>
        </p:blipFill>
        <p:spPr>
          <a:xfrm>
            <a:off x="4791920" y="2504463"/>
            <a:ext cx="3078812" cy="2093015"/>
          </a:xfrm>
          <a:prstGeom prst="rect">
            <a:avLst/>
          </a:prstGeom>
          <a:noFill/>
          <a:ln>
            <a:noFill/>
          </a:ln>
        </p:spPr>
      </p:pic>
      <p:pic>
        <p:nvPicPr>
          <p:cNvPr descr="텍스트이(가) 표시된 사진&#10;&#10;자동 생성된 설명" id="153" name="Google Shape;153;p12"/>
          <p:cNvPicPr preferRelativeResize="0"/>
          <p:nvPr/>
        </p:nvPicPr>
        <p:blipFill rotWithShape="1">
          <a:blip r:embed="rId4">
            <a:alphaModFix/>
          </a:blip>
          <a:srcRect b="0" l="0" r="0" t="0"/>
          <a:stretch/>
        </p:blipFill>
        <p:spPr>
          <a:xfrm>
            <a:off x="949493" y="2849541"/>
            <a:ext cx="2857500" cy="1092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3"/>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a:latin typeface="Malgun Gothic"/>
                <a:ea typeface="Malgun Gothic"/>
                <a:cs typeface="Malgun Gothic"/>
                <a:sym typeface="Malgun Gothic"/>
              </a:rPr>
              <a:t>Nesterov Accelerated Gradient (NAG)</a:t>
            </a:r>
            <a:endParaRPr b="0">
              <a:latin typeface="Malgun Gothic"/>
              <a:ea typeface="Malgun Gothic"/>
              <a:cs typeface="Malgun Gothic"/>
              <a:sym typeface="Malgun Gothic"/>
            </a:endParaRPr>
          </a:p>
        </p:txBody>
      </p:sp>
      <p:sp>
        <p:nvSpPr>
          <p:cNvPr id="159" name="Google Shape;159;p13"/>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sp>
        <p:nvSpPr>
          <p:cNvPr id="160" name="Google Shape;160;p13"/>
          <p:cNvSpPr txBox="1"/>
          <p:nvPr>
            <p:ph idx="1" type="body"/>
          </p:nvPr>
        </p:nvSpPr>
        <p:spPr>
          <a:xfrm>
            <a:off x="311700" y="1225225"/>
            <a:ext cx="8160600" cy="31365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600"/>
              <a:buChar char="●"/>
            </a:pPr>
            <a:r>
              <a:rPr lang="en-US">
                <a:latin typeface="Malgun Gothic"/>
                <a:ea typeface="Malgun Gothic"/>
                <a:cs typeface="Malgun Gothic"/>
                <a:sym typeface="Malgun Gothic"/>
              </a:rPr>
              <a:t>최적의 파라미터를 관성에 의해 지나칠 수 있는 기존의 문제 해결</a:t>
            </a:r>
            <a:endParaRPr>
              <a:latin typeface="Malgun Gothic"/>
              <a:ea typeface="Malgun Gothic"/>
              <a:cs typeface="Malgun Gothic"/>
              <a:sym typeface="Malgun Gothic"/>
            </a:endParaRPr>
          </a:p>
          <a:p>
            <a:pPr indent="-184150" lvl="0" marL="285750" rtl="0" algn="l">
              <a:lnSpc>
                <a:spcPct val="115000"/>
              </a:lnSpc>
              <a:spcBef>
                <a:spcPts val="1600"/>
              </a:spcBef>
              <a:spcAft>
                <a:spcPts val="0"/>
              </a:spcAft>
              <a:buSzPts val="1600"/>
              <a:buNone/>
            </a:pPr>
            <a:r>
              <a:t/>
            </a:r>
            <a:endParaRPr>
              <a:latin typeface="Malgun Gothic"/>
              <a:ea typeface="Malgun Gothic"/>
              <a:cs typeface="Malgun Gothic"/>
              <a:sym typeface="Malgun Gothic"/>
            </a:endParaRPr>
          </a:p>
          <a:p>
            <a:pPr indent="-184150" lvl="0" marL="285750" rtl="0" algn="l">
              <a:lnSpc>
                <a:spcPct val="115000"/>
              </a:lnSpc>
              <a:spcBef>
                <a:spcPts val="1600"/>
              </a:spcBef>
              <a:spcAft>
                <a:spcPts val="0"/>
              </a:spcAft>
              <a:buSzPts val="1600"/>
              <a:buNone/>
            </a:pPr>
            <a:r>
              <a:t/>
            </a:r>
            <a:endParaRPr>
              <a:latin typeface="Malgun Gothic"/>
              <a:ea typeface="Malgun Gothic"/>
              <a:cs typeface="Malgun Gothic"/>
              <a:sym typeface="Malgun Gothic"/>
            </a:endParaRPr>
          </a:p>
          <a:p>
            <a:pPr indent="-184150" lvl="0" marL="285750" rtl="0" algn="l">
              <a:lnSpc>
                <a:spcPct val="115000"/>
              </a:lnSpc>
              <a:spcBef>
                <a:spcPts val="1600"/>
              </a:spcBef>
              <a:spcAft>
                <a:spcPts val="1600"/>
              </a:spcAft>
              <a:buSzPts val="1600"/>
              <a:buNone/>
            </a:pPr>
            <a:r>
              <a:t/>
            </a:r>
            <a:endParaRPr>
              <a:latin typeface="Malgun Gothic"/>
              <a:ea typeface="Malgun Gothic"/>
              <a:cs typeface="Malgun Gothic"/>
              <a:sym typeface="Malgun Gothic"/>
            </a:endParaRPr>
          </a:p>
        </p:txBody>
      </p:sp>
      <p:pic>
        <p:nvPicPr>
          <p:cNvPr id="161" name="Google Shape;161;p13"/>
          <p:cNvPicPr preferRelativeResize="0"/>
          <p:nvPr/>
        </p:nvPicPr>
        <p:blipFill rotWithShape="1">
          <a:blip r:embed="rId3">
            <a:alphaModFix/>
          </a:blip>
          <a:srcRect b="0" l="0" r="0" t="0"/>
          <a:stretch/>
        </p:blipFill>
        <p:spPr>
          <a:xfrm>
            <a:off x="714231" y="1902303"/>
            <a:ext cx="6157732" cy="22092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4"/>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a:latin typeface="Malgun Gothic"/>
                <a:ea typeface="Malgun Gothic"/>
                <a:cs typeface="Malgun Gothic"/>
                <a:sym typeface="Malgun Gothic"/>
              </a:rPr>
              <a:t>Optimizer</a:t>
            </a:r>
            <a:endParaRPr b="0">
              <a:latin typeface="Malgun Gothic"/>
              <a:ea typeface="Malgun Gothic"/>
              <a:cs typeface="Malgun Gothic"/>
              <a:sym typeface="Malgun Gothic"/>
            </a:endParaRPr>
          </a:p>
        </p:txBody>
      </p:sp>
      <p:sp>
        <p:nvSpPr>
          <p:cNvPr id="167" name="Google Shape;167;p14"/>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pic>
        <p:nvPicPr>
          <p:cNvPr id="168" name="Google Shape;168;p14"/>
          <p:cNvPicPr preferRelativeResize="0"/>
          <p:nvPr/>
        </p:nvPicPr>
        <p:blipFill rotWithShape="1">
          <a:blip r:embed="rId3">
            <a:alphaModFix/>
          </a:blip>
          <a:srcRect b="0" l="0" r="0" t="0"/>
          <a:stretch/>
        </p:blipFill>
        <p:spPr>
          <a:xfrm>
            <a:off x="1628030" y="1418306"/>
            <a:ext cx="5887940" cy="307764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5"/>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a:latin typeface="Malgun Gothic"/>
                <a:ea typeface="Malgun Gothic"/>
                <a:cs typeface="Malgun Gothic"/>
                <a:sym typeface="Malgun Gothic"/>
              </a:rPr>
              <a:t>Adaptive Gradient (AdaGrad)</a:t>
            </a:r>
            <a:endParaRPr b="0">
              <a:latin typeface="Malgun Gothic"/>
              <a:ea typeface="Malgun Gothic"/>
              <a:cs typeface="Malgun Gothic"/>
              <a:sym typeface="Malgun Gothic"/>
            </a:endParaRPr>
          </a:p>
        </p:txBody>
      </p:sp>
      <p:sp>
        <p:nvSpPr>
          <p:cNvPr id="174" name="Google Shape;174;p15"/>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sp>
        <p:nvSpPr>
          <p:cNvPr id="175" name="Google Shape;175;p15"/>
          <p:cNvSpPr txBox="1"/>
          <p:nvPr>
            <p:ph idx="1" type="body"/>
          </p:nvPr>
        </p:nvSpPr>
        <p:spPr>
          <a:xfrm>
            <a:off x="311700" y="1225225"/>
            <a:ext cx="8160600" cy="31365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600"/>
              <a:buChar char="●"/>
            </a:pPr>
            <a:r>
              <a:rPr lang="en-US">
                <a:latin typeface="Malgun Gothic"/>
                <a:ea typeface="Malgun Gothic"/>
                <a:cs typeface="Malgun Gothic"/>
                <a:sym typeface="Malgun Gothic"/>
              </a:rPr>
              <a:t>고정된 Learning Rate가 아니라 각각의 변수마다 적합한 Learning Rate 설정</a:t>
            </a:r>
            <a:endParaRPr>
              <a:latin typeface="Malgun Gothic"/>
              <a:ea typeface="Malgun Gothic"/>
              <a:cs typeface="Malgun Gothic"/>
              <a:sym typeface="Malgun Gothic"/>
            </a:endParaRPr>
          </a:p>
          <a:p>
            <a:pPr indent="-285750" lvl="0" marL="285750" rtl="0" algn="l">
              <a:lnSpc>
                <a:spcPct val="115000"/>
              </a:lnSpc>
              <a:spcBef>
                <a:spcPts val="1600"/>
              </a:spcBef>
              <a:spcAft>
                <a:spcPts val="0"/>
              </a:spcAft>
              <a:buSzPts val="1600"/>
              <a:buChar char="●"/>
            </a:pPr>
            <a:r>
              <a:rPr lang="en-US">
                <a:latin typeface="Malgun Gothic"/>
                <a:ea typeface="Malgun Gothic"/>
                <a:cs typeface="Malgun Gothic"/>
                <a:sym typeface="Malgun Gothic"/>
              </a:rPr>
              <a:t>변화가 많았던 변수들은 lr 작게, 변화가 적었던 변수들은 lr 크게 </a:t>
            </a:r>
            <a:endParaRPr>
              <a:latin typeface="Malgun Gothic"/>
              <a:ea typeface="Malgun Gothic"/>
              <a:cs typeface="Malgun Gothic"/>
              <a:sym typeface="Malgun Gothic"/>
            </a:endParaRPr>
          </a:p>
          <a:p>
            <a:pPr indent="-184150" lvl="0" marL="285750" rtl="0" algn="l">
              <a:lnSpc>
                <a:spcPct val="115000"/>
              </a:lnSpc>
              <a:spcBef>
                <a:spcPts val="1600"/>
              </a:spcBef>
              <a:spcAft>
                <a:spcPts val="0"/>
              </a:spcAft>
              <a:buSzPts val="1600"/>
              <a:buNone/>
            </a:pPr>
            <a:r>
              <a:t/>
            </a:r>
            <a:endParaRPr>
              <a:latin typeface="Malgun Gothic"/>
              <a:ea typeface="Malgun Gothic"/>
              <a:cs typeface="Malgun Gothic"/>
              <a:sym typeface="Malgun Gothic"/>
            </a:endParaRPr>
          </a:p>
          <a:p>
            <a:pPr indent="-184150" lvl="0" marL="285750" rtl="0" algn="l">
              <a:lnSpc>
                <a:spcPct val="115000"/>
              </a:lnSpc>
              <a:spcBef>
                <a:spcPts val="1600"/>
              </a:spcBef>
              <a:spcAft>
                <a:spcPts val="0"/>
              </a:spcAft>
              <a:buSzPts val="1600"/>
              <a:buNone/>
            </a:pPr>
            <a:r>
              <a:t/>
            </a:r>
            <a:endParaRPr>
              <a:latin typeface="Malgun Gothic"/>
              <a:ea typeface="Malgun Gothic"/>
              <a:cs typeface="Malgun Gothic"/>
              <a:sym typeface="Malgun Gothic"/>
            </a:endParaRPr>
          </a:p>
          <a:p>
            <a:pPr indent="-184150" lvl="0" marL="285750" rtl="0" algn="l">
              <a:lnSpc>
                <a:spcPct val="115000"/>
              </a:lnSpc>
              <a:spcBef>
                <a:spcPts val="1600"/>
              </a:spcBef>
              <a:spcAft>
                <a:spcPts val="1600"/>
              </a:spcAft>
              <a:buSzPts val="1600"/>
              <a:buNone/>
            </a:pPr>
            <a:r>
              <a:t/>
            </a:r>
            <a:endParaRPr>
              <a:latin typeface="Malgun Gothic"/>
              <a:ea typeface="Malgun Gothic"/>
              <a:cs typeface="Malgun Gothic"/>
              <a:sym typeface="Malgun Gothic"/>
            </a:endParaRPr>
          </a:p>
        </p:txBody>
      </p:sp>
      <p:pic>
        <p:nvPicPr>
          <p:cNvPr id="176" name="Google Shape;176;p15"/>
          <p:cNvPicPr preferRelativeResize="0"/>
          <p:nvPr/>
        </p:nvPicPr>
        <p:blipFill rotWithShape="1">
          <a:blip r:embed="rId3">
            <a:alphaModFix/>
          </a:blip>
          <a:srcRect b="0" l="0" r="0" t="0"/>
          <a:stretch/>
        </p:blipFill>
        <p:spPr>
          <a:xfrm>
            <a:off x="997317" y="2525068"/>
            <a:ext cx="2922994" cy="1163785"/>
          </a:xfrm>
          <a:prstGeom prst="rect">
            <a:avLst/>
          </a:prstGeom>
          <a:noFill/>
          <a:ln>
            <a:noFill/>
          </a:ln>
        </p:spPr>
      </p:pic>
      <p:pic>
        <p:nvPicPr>
          <p:cNvPr descr="텍스트, 시계이(가) 표시된 사진&#10;&#10;자동 생성된 설명" id="177" name="Google Shape;177;p15"/>
          <p:cNvPicPr preferRelativeResize="0"/>
          <p:nvPr/>
        </p:nvPicPr>
        <p:blipFill rotWithShape="1">
          <a:blip r:embed="rId4">
            <a:alphaModFix/>
          </a:blip>
          <a:srcRect b="0" l="0" r="0" t="0"/>
          <a:stretch/>
        </p:blipFill>
        <p:spPr>
          <a:xfrm>
            <a:off x="4223449" y="2646179"/>
            <a:ext cx="3356502" cy="101142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6"/>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a:latin typeface="Malgun Gothic"/>
                <a:ea typeface="Malgun Gothic"/>
                <a:cs typeface="Malgun Gothic"/>
                <a:sym typeface="Malgun Gothic"/>
              </a:rPr>
              <a:t>Root Mean Square Propagation (RMSprop)</a:t>
            </a:r>
            <a:endParaRPr b="0">
              <a:latin typeface="Malgun Gothic"/>
              <a:ea typeface="Malgun Gothic"/>
              <a:cs typeface="Malgun Gothic"/>
              <a:sym typeface="Malgun Gothic"/>
            </a:endParaRPr>
          </a:p>
        </p:txBody>
      </p:sp>
      <p:sp>
        <p:nvSpPr>
          <p:cNvPr id="183" name="Google Shape;183;p16"/>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sp>
        <p:nvSpPr>
          <p:cNvPr id="184" name="Google Shape;184;p16"/>
          <p:cNvSpPr txBox="1"/>
          <p:nvPr>
            <p:ph idx="1" type="body"/>
          </p:nvPr>
        </p:nvSpPr>
        <p:spPr>
          <a:xfrm>
            <a:off x="311700" y="1225225"/>
            <a:ext cx="8160600" cy="31365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600"/>
              <a:buChar char="●"/>
            </a:pPr>
            <a:r>
              <a:rPr lang="en-US">
                <a:latin typeface="Malgun Gothic"/>
                <a:ea typeface="Malgun Gothic"/>
                <a:cs typeface="Malgun Gothic"/>
                <a:sym typeface="Malgun Gothic"/>
              </a:rPr>
              <a:t>Gradient 제곱의 합이 아닌 Gradient 제곱의 지수 이동 평균 이용</a:t>
            </a:r>
            <a:endParaRPr>
              <a:latin typeface="Malgun Gothic"/>
              <a:ea typeface="Malgun Gothic"/>
              <a:cs typeface="Malgun Gothic"/>
              <a:sym typeface="Malgun Gothic"/>
            </a:endParaRPr>
          </a:p>
          <a:p>
            <a:pPr indent="0" lvl="0" marL="0" rtl="0" algn="l">
              <a:lnSpc>
                <a:spcPct val="115000"/>
              </a:lnSpc>
              <a:spcBef>
                <a:spcPts val="1600"/>
              </a:spcBef>
              <a:spcAft>
                <a:spcPts val="0"/>
              </a:spcAft>
              <a:buSzPts val="1600"/>
              <a:buNone/>
            </a:pPr>
            <a:r>
              <a:t/>
            </a:r>
            <a:endParaRPr>
              <a:latin typeface="Malgun Gothic"/>
              <a:ea typeface="Malgun Gothic"/>
              <a:cs typeface="Malgun Gothic"/>
              <a:sym typeface="Malgun Gothic"/>
            </a:endParaRPr>
          </a:p>
          <a:p>
            <a:pPr indent="-184150" lvl="0" marL="285750" rtl="0" algn="l">
              <a:lnSpc>
                <a:spcPct val="115000"/>
              </a:lnSpc>
              <a:spcBef>
                <a:spcPts val="1600"/>
              </a:spcBef>
              <a:spcAft>
                <a:spcPts val="0"/>
              </a:spcAft>
              <a:buSzPts val="1600"/>
              <a:buNone/>
            </a:pPr>
            <a:r>
              <a:t/>
            </a:r>
            <a:endParaRPr>
              <a:latin typeface="Malgun Gothic"/>
              <a:ea typeface="Malgun Gothic"/>
              <a:cs typeface="Malgun Gothic"/>
              <a:sym typeface="Malgun Gothic"/>
            </a:endParaRPr>
          </a:p>
          <a:p>
            <a:pPr indent="-184150" lvl="0" marL="285750" rtl="0" algn="l">
              <a:lnSpc>
                <a:spcPct val="115000"/>
              </a:lnSpc>
              <a:spcBef>
                <a:spcPts val="1600"/>
              </a:spcBef>
              <a:spcAft>
                <a:spcPts val="0"/>
              </a:spcAft>
              <a:buSzPts val="1600"/>
              <a:buNone/>
            </a:pPr>
            <a:r>
              <a:t/>
            </a:r>
            <a:endParaRPr>
              <a:latin typeface="Malgun Gothic"/>
              <a:ea typeface="Malgun Gothic"/>
              <a:cs typeface="Malgun Gothic"/>
              <a:sym typeface="Malgun Gothic"/>
            </a:endParaRPr>
          </a:p>
          <a:p>
            <a:pPr indent="-184150" lvl="0" marL="285750" rtl="0" algn="l">
              <a:lnSpc>
                <a:spcPct val="115000"/>
              </a:lnSpc>
              <a:spcBef>
                <a:spcPts val="1600"/>
              </a:spcBef>
              <a:spcAft>
                <a:spcPts val="0"/>
              </a:spcAft>
              <a:buSzPts val="1600"/>
              <a:buNone/>
            </a:pPr>
            <a:r>
              <a:t/>
            </a:r>
            <a:endParaRPr>
              <a:latin typeface="Malgun Gothic"/>
              <a:ea typeface="Malgun Gothic"/>
              <a:cs typeface="Malgun Gothic"/>
              <a:sym typeface="Malgun Gothic"/>
            </a:endParaRPr>
          </a:p>
          <a:p>
            <a:pPr indent="-184150" lvl="0" marL="285750" rtl="0" algn="l">
              <a:lnSpc>
                <a:spcPct val="115000"/>
              </a:lnSpc>
              <a:spcBef>
                <a:spcPts val="1600"/>
              </a:spcBef>
              <a:spcAft>
                <a:spcPts val="1600"/>
              </a:spcAft>
              <a:buSzPts val="1600"/>
              <a:buNone/>
            </a:pPr>
            <a:r>
              <a:t/>
            </a:r>
            <a:endParaRPr>
              <a:latin typeface="Malgun Gothic"/>
              <a:ea typeface="Malgun Gothic"/>
              <a:cs typeface="Malgun Gothic"/>
              <a:sym typeface="Malgun Gothic"/>
            </a:endParaRPr>
          </a:p>
        </p:txBody>
      </p:sp>
      <p:pic>
        <p:nvPicPr>
          <p:cNvPr id="185" name="Google Shape;185;p16"/>
          <p:cNvPicPr preferRelativeResize="0"/>
          <p:nvPr/>
        </p:nvPicPr>
        <p:blipFill rotWithShape="1">
          <a:blip r:embed="rId3">
            <a:alphaModFix/>
          </a:blip>
          <a:srcRect b="0" l="0" r="0" t="0"/>
          <a:stretch/>
        </p:blipFill>
        <p:spPr>
          <a:xfrm>
            <a:off x="671700" y="2516815"/>
            <a:ext cx="3606800" cy="1104900"/>
          </a:xfrm>
          <a:prstGeom prst="rect">
            <a:avLst/>
          </a:prstGeom>
          <a:noFill/>
          <a:ln>
            <a:noFill/>
          </a:ln>
        </p:spPr>
      </p:pic>
      <p:pic>
        <p:nvPicPr>
          <p:cNvPr descr="텍스트, 시계이(가) 표시된 사진&#10;&#10;자동 생성된 설명" id="186" name="Google Shape;186;p16"/>
          <p:cNvPicPr preferRelativeResize="0"/>
          <p:nvPr/>
        </p:nvPicPr>
        <p:blipFill rotWithShape="1">
          <a:blip r:embed="rId4">
            <a:alphaModFix/>
          </a:blip>
          <a:srcRect b="0" l="0" r="0" t="0"/>
          <a:stretch/>
        </p:blipFill>
        <p:spPr>
          <a:xfrm>
            <a:off x="4387275" y="2597526"/>
            <a:ext cx="3276600" cy="939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7"/>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a:latin typeface="Malgun Gothic"/>
                <a:ea typeface="Malgun Gothic"/>
                <a:cs typeface="Malgun Gothic"/>
                <a:sym typeface="Malgun Gothic"/>
              </a:rPr>
              <a:t>Adaptive Momentum Estimation (Adam)</a:t>
            </a:r>
            <a:endParaRPr b="0">
              <a:latin typeface="Malgun Gothic"/>
              <a:ea typeface="Malgun Gothic"/>
              <a:cs typeface="Malgun Gothic"/>
              <a:sym typeface="Malgun Gothic"/>
            </a:endParaRPr>
          </a:p>
        </p:txBody>
      </p:sp>
      <p:sp>
        <p:nvSpPr>
          <p:cNvPr id="192" name="Google Shape;192;p17"/>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sp>
        <p:nvSpPr>
          <p:cNvPr id="193" name="Google Shape;193;p17"/>
          <p:cNvSpPr txBox="1"/>
          <p:nvPr>
            <p:ph idx="1" type="body"/>
          </p:nvPr>
        </p:nvSpPr>
        <p:spPr>
          <a:xfrm>
            <a:off x="311700" y="1225225"/>
            <a:ext cx="8160600" cy="31365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600"/>
              <a:buChar char="●"/>
            </a:pPr>
            <a:r>
              <a:rPr lang="en-US">
                <a:latin typeface="Malgun Gothic"/>
                <a:ea typeface="Malgun Gothic"/>
                <a:cs typeface="Malgun Gothic"/>
                <a:sym typeface="Malgun Gothic"/>
              </a:rPr>
              <a:t>Deep Neural Network 학습에 가장 광범위하게 이용되고 있는 알고리즘</a:t>
            </a:r>
            <a:endParaRPr>
              <a:latin typeface="Malgun Gothic"/>
              <a:ea typeface="Malgun Gothic"/>
              <a:cs typeface="Malgun Gothic"/>
              <a:sym typeface="Malgun Gothic"/>
            </a:endParaRPr>
          </a:p>
          <a:p>
            <a:pPr indent="-285750" lvl="0" marL="285750" rtl="0" algn="l">
              <a:lnSpc>
                <a:spcPct val="115000"/>
              </a:lnSpc>
              <a:spcBef>
                <a:spcPts val="1600"/>
              </a:spcBef>
              <a:spcAft>
                <a:spcPts val="0"/>
              </a:spcAft>
              <a:buSzPts val="1600"/>
              <a:buChar char="●"/>
            </a:pPr>
            <a:r>
              <a:rPr lang="en-US">
                <a:latin typeface="Malgun Gothic"/>
                <a:ea typeface="Malgun Gothic"/>
                <a:cs typeface="Malgun Gothic"/>
                <a:sym typeface="Malgun Gothic"/>
              </a:rPr>
              <a:t>Momentum + RMSprop</a:t>
            </a:r>
            <a:endParaRPr/>
          </a:p>
          <a:p>
            <a:pPr indent="-184150" lvl="0" marL="285750" rtl="0" algn="l">
              <a:lnSpc>
                <a:spcPct val="115000"/>
              </a:lnSpc>
              <a:spcBef>
                <a:spcPts val="1600"/>
              </a:spcBef>
              <a:spcAft>
                <a:spcPts val="0"/>
              </a:spcAft>
              <a:buSzPts val="1600"/>
              <a:buNone/>
            </a:pPr>
            <a:r>
              <a:t/>
            </a:r>
            <a:endParaRPr>
              <a:latin typeface="Malgun Gothic"/>
              <a:ea typeface="Malgun Gothic"/>
              <a:cs typeface="Malgun Gothic"/>
              <a:sym typeface="Malgun Gothic"/>
            </a:endParaRPr>
          </a:p>
          <a:p>
            <a:pPr indent="-184150" lvl="0" marL="285750" rtl="0" algn="l">
              <a:lnSpc>
                <a:spcPct val="115000"/>
              </a:lnSpc>
              <a:spcBef>
                <a:spcPts val="1600"/>
              </a:spcBef>
              <a:spcAft>
                <a:spcPts val="0"/>
              </a:spcAft>
              <a:buSzPts val="1600"/>
              <a:buNone/>
            </a:pPr>
            <a:r>
              <a:t/>
            </a:r>
            <a:endParaRPr>
              <a:latin typeface="Malgun Gothic"/>
              <a:ea typeface="Malgun Gothic"/>
              <a:cs typeface="Malgun Gothic"/>
              <a:sym typeface="Malgun Gothic"/>
            </a:endParaRPr>
          </a:p>
          <a:p>
            <a:pPr indent="-184150" lvl="0" marL="285750" rtl="0" algn="l">
              <a:lnSpc>
                <a:spcPct val="115000"/>
              </a:lnSpc>
              <a:spcBef>
                <a:spcPts val="1600"/>
              </a:spcBef>
              <a:spcAft>
                <a:spcPts val="0"/>
              </a:spcAft>
              <a:buSzPts val="1600"/>
              <a:buNone/>
            </a:pPr>
            <a:r>
              <a:t/>
            </a:r>
            <a:endParaRPr>
              <a:latin typeface="Malgun Gothic"/>
              <a:ea typeface="Malgun Gothic"/>
              <a:cs typeface="Malgun Gothic"/>
              <a:sym typeface="Malgun Gothic"/>
            </a:endParaRPr>
          </a:p>
          <a:p>
            <a:pPr indent="-184150" lvl="0" marL="285750" rtl="0" algn="l">
              <a:lnSpc>
                <a:spcPct val="115000"/>
              </a:lnSpc>
              <a:spcBef>
                <a:spcPts val="1600"/>
              </a:spcBef>
              <a:spcAft>
                <a:spcPts val="0"/>
              </a:spcAft>
              <a:buSzPts val="1600"/>
              <a:buNone/>
            </a:pPr>
            <a:r>
              <a:t/>
            </a:r>
            <a:endParaRPr>
              <a:latin typeface="Malgun Gothic"/>
              <a:ea typeface="Malgun Gothic"/>
              <a:cs typeface="Malgun Gothic"/>
              <a:sym typeface="Malgun Gothic"/>
            </a:endParaRPr>
          </a:p>
          <a:p>
            <a:pPr indent="-184150" lvl="0" marL="285750" rtl="0" algn="l">
              <a:lnSpc>
                <a:spcPct val="115000"/>
              </a:lnSpc>
              <a:spcBef>
                <a:spcPts val="1600"/>
              </a:spcBef>
              <a:spcAft>
                <a:spcPts val="0"/>
              </a:spcAft>
              <a:buSzPts val="1600"/>
              <a:buNone/>
            </a:pPr>
            <a:r>
              <a:t/>
            </a:r>
            <a:endParaRPr>
              <a:latin typeface="Malgun Gothic"/>
              <a:ea typeface="Malgun Gothic"/>
              <a:cs typeface="Malgun Gothic"/>
              <a:sym typeface="Malgun Gothic"/>
            </a:endParaRPr>
          </a:p>
          <a:p>
            <a:pPr indent="-184150" lvl="0" marL="285750" rtl="0" algn="l">
              <a:lnSpc>
                <a:spcPct val="115000"/>
              </a:lnSpc>
              <a:spcBef>
                <a:spcPts val="1600"/>
              </a:spcBef>
              <a:spcAft>
                <a:spcPts val="1600"/>
              </a:spcAft>
              <a:buSzPts val="1600"/>
              <a:buNone/>
            </a:pPr>
            <a:r>
              <a:t/>
            </a:r>
            <a:endParaRPr>
              <a:latin typeface="Malgun Gothic"/>
              <a:ea typeface="Malgun Gothic"/>
              <a:cs typeface="Malgun Gothic"/>
              <a:sym typeface="Malgun Gothic"/>
            </a:endParaRPr>
          </a:p>
        </p:txBody>
      </p:sp>
      <p:pic>
        <p:nvPicPr>
          <p:cNvPr descr="텍스트, 화이트보드이(가) 표시된 사진&#10;&#10;자동 생성된 설명" id="194" name="Google Shape;194;p17"/>
          <p:cNvPicPr preferRelativeResize="0"/>
          <p:nvPr/>
        </p:nvPicPr>
        <p:blipFill rotWithShape="1">
          <a:blip r:embed="rId3">
            <a:alphaModFix/>
          </a:blip>
          <a:srcRect b="0" l="0" r="0" t="0"/>
          <a:stretch/>
        </p:blipFill>
        <p:spPr>
          <a:xfrm>
            <a:off x="311700" y="2429495"/>
            <a:ext cx="3837186" cy="1775785"/>
          </a:xfrm>
          <a:prstGeom prst="rect">
            <a:avLst/>
          </a:prstGeom>
          <a:noFill/>
          <a:ln>
            <a:noFill/>
          </a:ln>
        </p:spPr>
      </p:pic>
      <p:pic>
        <p:nvPicPr>
          <p:cNvPr id="195" name="Google Shape;195;p17"/>
          <p:cNvPicPr preferRelativeResize="0"/>
          <p:nvPr/>
        </p:nvPicPr>
        <p:blipFill rotWithShape="1">
          <a:blip r:embed="rId4">
            <a:alphaModFix/>
          </a:blip>
          <a:srcRect b="0" l="0" r="0" t="0"/>
          <a:stretch/>
        </p:blipFill>
        <p:spPr>
          <a:xfrm>
            <a:off x="3776182" y="2435447"/>
            <a:ext cx="1930400" cy="1663700"/>
          </a:xfrm>
          <a:prstGeom prst="rect">
            <a:avLst/>
          </a:prstGeom>
          <a:noFill/>
          <a:ln>
            <a:noFill/>
          </a:ln>
        </p:spPr>
      </p:pic>
      <p:pic>
        <p:nvPicPr>
          <p:cNvPr id="196" name="Google Shape;196;p17"/>
          <p:cNvPicPr preferRelativeResize="0"/>
          <p:nvPr/>
        </p:nvPicPr>
        <p:blipFill rotWithShape="1">
          <a:blip r:embed="rId5">
            <a:alphaModFix/>
          </a:blip>
          <a:srcRect b="0" l="0" r="0" t="0"/>
          <a:stretch/>
        </p:blipFill>
        <p:spPr>
          <a:xfrm>
            <a:off x="5706582" y="2689355"/>
            <a:ext cx="3242935" cy="117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8"/>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a:latin typeface="Malgun Gothic"/>
                <a:ea typeface="Malgun Gothic"/>
                <a:cs typeface="Malgun Gothic"/>
                <a:sym typeface="Malgun Gothic"/>
              </a:rPr>
              <a:t>Optimizer</a:t>
            </a:r>
            <a:endParaRPr b="0">
              <a:latin typeface="Malgun Gothic"/>
              <a:ea typeface="Malgun Gothic"/>
              <a:cs typeface="Malgun Gothic"/>
              <a:sym typeface="Malgun Gothic"/>
            </a:endParaRPr>
          </a:p>
        </p:txBody>
      </p:sp>
      <p:sp>
        <p:nvSpPr>
          <p:cNvPr id="202" name="Google Shape;202;p18"/>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pic>
        <p:nvPicPr>
          <p:cNvPr id="203" name="Google Shape;203;p18"/>
          <p:cNvPicPr preferRelativeResize="0"/>
          <p:nvPr/>
        </p:nvPicPr>
        <p:blipFill rotWithShape="1">
          <a:blip r:embed="rId3">
            <a:alphaModFix/>
          </a:blip>
          <a:srcRect b="0" l="0" r="0" t="0"/>
          <a:stretch/>
        </p:blipFill>
        <p:spPr>
          <a:xfrm>
            <a:off x="1628030" y="1418306"/>
            <a:ext cx="5887940" cy="307764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pic>
        <p:nvPicPr>
          <p:cNvPr descr="텍스트이(가) 표시된 사진&#10;&#10;자동 생성된 설명" id="209" name="Google Shape;209;p19"/>
          <p:cNvPicPr preferRelativeResize="0"/>
          <p:nvPr/>
        </p:nvPicPr>
        <p:blipFill rotWithShape="1">
          <a:blip r:embed="rId3">
            <a:alphaModFix/>
          </a:blip>
          <a:srcRect b="0" l="0" r="0" t="0"/>
          <a:stretch/>
        </p:blipFill>
        <p:spPr>
          <a:xfrm>
            <a:off x="992410" y="494852"/>
            <a:ext cx="7159180" cy="3898156"/>
          </a:xfrm>
          <a:prstGeom prst="rect">
            <a:avLst/>
          </a:prstGeom>
          <a:noFill/>
          <a:ln>
            <a:noFill/>
          </a:ln>
        </p:spPr>
      </p:pic>
      <p:cxnSp>
        <p:nvCxnSpPr>
          <p:cNvPr id="210" name="Google Shape;210;p19"/>
          <p:cNvCxnSpPr/>
          <p:nvPr/>
        </p:nvCxnSpPr>
        <p:spPr>
          <a:xfrm>
            <a:off x="4269083" y="1308735"/>
            <a:ext cx="1045867" cy="0"/>
          </a:xfrm>
          <a:prstGeom prst="straightConnector1">
            <a:avLst/>
          </a:prstGeom>
          <a:noFill/>
          <a:ln cap="flat" cmpd="sng" w="19050">
            <a:solidFill>
              <a:srgbClr val="FF0000"/>
            </a:solidFill>
            <a:prstDash val="solid"/>
            <a:round/>
            <a:headEnd len="sm" w="sm" type="none"/>
            <a:tailEnd len="sm" w="sm" type="none"/>
          </a:ln>
        </p:spPr>
      </p:cxnSp>
      <p:cxnSp>
        <p:nvCxnSpPr>
          <p:cNvPr id="211" name="Google Shape;211;p19"/>
          <p:cNvCxnSpPr/>
          <p:nvPr/>
        </p:nvCxnSpPr>
        <p:spPr>
          <a:xfrm>
            <a:off x="4278608" y="2095500"/>
            <a:ext cx="1045867" cy="0"/>
          </a:xfrm>
          <a:prstGeom prst="straightConnector1">
            <a:avLst/>
          </a:prstGeom>
          <a:noFill/>
          <a:ln cap="flat" cmpd="sng" w="19050">
            <a:solidFill>
              <a:srgbClr val="FF0000"/>
            </a:solidFill>
            <a:prstDash val="solid"/>
            <a:round/>
            <a:headEnd len="sm" w="sm" type="none"/>
            <a:tailEnd len="sm" w="sm" type="none"/>
          </a:ln>
        </p:spPr>
      </p:cxnSp>
      <p:cxnSp>
        <p:nvCxnSpPr>
          <p:cNvPr id="212" name="Google Shape;212;p19"/>
          <p:cNvCxnSpPr/>
          <p:nvPr/>
        </p:nvCxnSpPr>
        <p:spPr>
          <a:xfrm>
            <a:off x="4272893" y="2878455"/>
            <a:ext cx="1045867" cy="0"/>
          </a:xfrm>
          <a:prstGeom prst="straightConnector1">
            <a:avLst/>
          </a:prstGeom>
          <a:noFill/>
          <a:ln cap="flat" cmpd="sng" w="19050">
            <a:solidFill>
              <a:srgbClr val="FF0000"/>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2"/>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Arial"/>
                <a:ea typeface="Arial"/>
                <a:cs typeface="Arial"/>
                <a:sym typeface="Arial"/>
              </a:rPr>
              <a:t>Project Outline</a:t>
            </a:r>
            <a:endParaRPr>
              <a:latin typeface="Arial"/>
              <a:ea typeface="Arial"/>
              <a:cs typeface="Arial"/>
              <a:sym typeface="Arial"/>
            </a:endParaRPr>
          </a:p>
        </p:txBody>
      </p:sp>
      <p:sp>
        <p:nvSpPr>
          <p:cNvPr id="40" name="Google Shape;40;p2"/>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sp>
        <p:nvSpPr>
          <p:cNvPr id="41" name="Google Shape;41;p2"/>
          <p:cNvSpPr txBox="1"/>
          <p:nvPr>
            <p:ph idx="1" type="body"/>
          </p:nvPr>
        </p:nvSpPr>
        <p:spPr>
          <a:xfrm>
            <a:off x="306975" y="922624"/>
            <a:ext cx="8160600" cy="3346775"/>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US" sz="1300">
                <a:latin typeface="Arial"/>
                <a:ea typeface="Arial"/>
                <a:cs typeface="Arial"/>
                <a:sym typeface="Arial"/>
              </a:rPr>
              <a:t>배경: COVID-19 감염 시, 폐에 염증이 발생하는 증상이 있으며, 이는 X-ray/CT 상으로 확인할 수 있음</a:t>
            </a:r>
            <a:endParaRPr sz="1300">
              <a:latin typeface="Arial"/>
              <a:ea typeface="Arial"/>
              <a:cs typeface="Arial"/>
              <a:sym typeface="Arial"/>
            </a:endParaRPr>
          </a:p>
          <a:p>
            <a:pPr indent="-330200" lvl="0" marL="457200" rtl="0" algn="l">
              <a:lnSpc>
                <a:spcPct val="150000"/>
              </a:lnSpc>
              <a:spcBef>
                <a:spcPts val="0"/>
              </a:spcBef>
              <a:spcAft>
                <a:spcPts val="0"/>
              </a:spcAft>
              <a:buSzPts val="1600"/>
              <a:buChar char="●"/>
            </a:pPr>
            <a:r>
              <a:rPr lang="en-US" sz="1300">
                <a:latin typeface="Arial"/>
                <a:ea typeface="Arial"/>
                <a:cs typeface="Arial"/>
                <a:sym typeface="Arial"/>
              </a:rPr>
              <a:t>목표: 폐 사진을 통하여, COVID-19 여부를 판단(이진분류)</a:t>
            </a:r>
            <a:endParaRPr/>
          </a:p>
          <a:p>
            <a:pPr indent="-330200" lvl="0" marL="457200" rtl="0" algn="l">
              <a:lnSpc>
                <a:spcPct val="150000"/>
              </a:lnSpc>
              <a:spcBef>
                <a:spcPts val="0"/>
              </a:spcBef>
              <a:spcAft>
                <a:spcPts val="0"/>
              </a:spcAft>
              <a:buSzPts val="1600"/>
              <a:buChar char="●"/>
            </a:pPr>
            <a:r>
              <a:rPr lang="en-US" sz="1300">
                <a:latin typeface="Arial"/>
                <a:ea typeface="Arial"/>
                <a:cs typeface="Arial"/>
                <a:sym typeface="Arial"/>
              </a:rPr>
              <a:t>Study scope: 모델 자체가 어려운 편은 아니므로, 코드 리뷰하며 딥러닝 스터디 했던 내용을 복습</a:t>
            </a:r>
            <a:endParaRPr sz="1300">
              <a:latin typeface="Arial"/>
              <a:ea typeface="Arial"/>
              <a:cs typeface="Arial"/>
              <a:sym typeface="Arial"/>
            </a:endParaRPr>
          </a:p>
          <a:p>
            <a:pPr indent="-330200" lvl="0" marL="457200" rtl="0" algn="l">
              <a:lnSpc>
                <a:spcPct val="150000"/>
              </a:lnSpc>
              <a:spcBef>
                <a:spcPts val="0"/>
              </a:spcBef>
              <a:spcAft>
                <a:spcPts val="0"/>
              </a:spcAft>
              <a:buSzPts val="1600"/>
              <a:buChar char="●"/>
            </a:pPr>
            <a:r>
              <a:rPr lang="en-US" sz="1300">
                <a:latin typeface="Arial"/>
                <a:ea typeface="Arial"/>
                <a:cs typeface="Arial"/>
                <a:sym typeface="Arial"/>
              </a:rPr>
              <a:t>모델 별 성능:</a:t>
            </a:r>
            <a:endParaRPr/>
          </a:p>
          <a:p>
            <a:pPr indent="-317500" lvl="1" marL="914400" rtl="0" algn="l">
              <a:lnSpc>
                <a:spcPct val="150000"/>
              </a:lnSpc>
              <a:spcBef>
                <a:spcPts val="1600"/>
              </a:spcBef>
              <a:spcAft>
                <a:spcPts val="0"/>
              </a:spcAft>
              <a:buSzPts val="1400"/>
              <a:buChar char="○"/>
            </a:pPr>
            <a:r>
              <a:rPr lang="en-US" sz="1300">
                <a:latin typeface="Arial"/>
                <a:ea typeface="Arial"/>
                <a:cs typeface="Arial"/>
                <a:sym typeface="Arial"/>
              </a:rPr>
              <a:t>CNN_kaggle: 86%</a:t>
            </a:r>
            <a:endParaRPr/>
          </a:p>
          <a:p>
            <a:pPr indent="-317500" lvl="1" marL="914400" rtl="0" algn="l">
              <a:lnSpc>
                <a:spcPct val="150000"/>
              </a:lnSpc>
              <a:spcBef>
                <a:spcPts val="1600"/>
              </a:spcBef>
              <a:spcAft>
                <a:spcPts val="0"/>
              </a:spcAft>
              <a:buSzPts val="1400"/>
              <a:buChar char="○"/>
            </a:pPr>
            <a:r>
              <a:rPr lang="en-US" sz="1300">
                <a:latin typeface="Arial"/>
                <a:ea typeface="Arial"/>
                <a:cs typeface="Arial"/>
                <a:sym typeface="Arial"/>
              </a:rPr>
              <a:t>VGG16 100% </a:t>
            </a:r>
            <a:br>
              <a:rPr lang="en-US" sz="1300">
                <a:latin typeface="Arial"/>
                <a:ea typeface="Arial"/>
                <a:cs typeface="Arial"/>
                <a:sym typeface="Arial"/>
              </a:rPr>
            </a:br>
            <a:r>
              <a:rPr lang="en-US" sz="1300" u="sng">
                <a:latin typeface="Arial"/>
                <a:ea typeface="Arial"/>
                <a:cs typeface="Arial"/>
                <a:sym typeface="Arial"/>
              </a:rPr>
              <a:t>&gt; 전체 데이터셋의 크기가 작아, 정확도가 높게 측정된 경향이 있으나, 일반적인 CNN 대비 VGG16을 사용한 transfer learning의 성능이 좋다는 것은 확실</a:t>
            </a:r>
            <a:endParaRPr sz="1300" u="sng">
              <a:latin typeface="Arial"/>
              <a:ea typeface="Arial"/>
              <a:cs typeface="Arial"/>
              <a:sym typeface="Arial"/>
            </a:endParaRPr>
          </a:p>
          <a:p>
            <a:pPr indent="-330200" lvl="0" marL="457200" rtl="0" algn="l">
              <a:lnSpc>
                <a:spcPct val="150000"/>
              </a:lnSpc>
              <a:spcBef>
                <a:spcPts val="0"/>
              </a:spcBef>
              <a:spcAft>
                <a:spcPts val="0"/>
              </a:spcAft>
              <a:buSzPts val="1600"/>
              <a:buChar char="●"/>
            </a:pPr>
            <a:r>
              <a:rPr lang="en-US" sz="1300">
                <a:latin typeface="Arial"/>
                <a:ea typeface="Arial"/>
                <a:cs typeface="Arial"/>
                <a:sym typeface="Arial"/>
              </a:rPr>
              <a:t>프로젝트 한계 : </a:t>
            </a:r>
            <a:br>
              <a:rPr lang="en-US" sz="1300">
                <a:latin typeface="Arial"/>
                <a:ea typeface="Arial"/>
                <a:cs typeface="Arial"/>
                <a:sym typeface="Arial"/>
              </a:rPr>
            </a:br>
            <a:r>
              <a:rPr lang="en-US" sz="1300">
                <a:latin typeface="Arial"/>
                <a:ea typeface="Arial"/>
                <a:cs typeface="Arial"/>
                <a:sym typeface="Arial"/>
              </a:rPr>
              <a:t>COVID-19 이외에도 폐에 염증을 일으킬 수 있는 질환이 많으므로, X-ray만으로 양성 여부를 </a:t>
            </a:r>
            <a:br>
              <a:rPr lang="en-US" sz="1300">
                <a:latin typeface="Arial"/>
                <a:ea typeface="Arial"/>
                <a:cs typeface="Arial"/>
                <a:sym typeface="Arial"/>
              </a:rPr>
            </a:br>
            <a:r>
              <a:rPr lang="en-US" sz="1300">
                <a:latin typeface="Arial"/>
                <a:ea typeface="Arial"/>
                <a:cs typeface="Arial"/>
                <a:sym typeface="Arial"/>
              </a:rPr>
              <a:t>판단하기 어려움.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0"/>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sz="2400">
                <a:latin typeface="Malgun Gothic"/>
                <a:ea typeface="Malgun Gothic"/>
                <a:cs typeface="Malgun Gothic"/>
                <a:sym typeface="Malgun Gothic"/>
              </a:rPr>
              <a:t>Batch Normalization vs Layer Normalization</a:t>
            </a:r>
            <a:endParaRPr b="0" sz="2400">
              <a:latin typeface="Malgun Gothic"/>
              <a:ea typeface="Malgun Gothic"/>
              <a:cs typeface="Malgun Gothic"/>
              <a:sym typeface="Malgun Gothic"/>
            </a:endParaRPr>
          </a:p>
        </p:txBody>
      </p:sp>
      <p:sp>
        <p:nvSpPr>
          <p:cNvPr id="218" name="Google Shape;218;p20"/>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sp>
        <p:nvSpPr>
          <p:cNvPr id="219" name="Google Shape;219;p20"/>
          <p:cNvSpPr txBox="1"/>
          <p:nvPr>
            <p:ph idx="1" type="body"/>
          </p:nvPr>
        </p:nvSpPr>
        <p:spPr>
          <a:xfrm>
            <a:off x="311700" y="1225225"/>
            <a:ext cx="8160600" cy="3136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US"/>
              <a:t>Normalization : 값 범위의 차이를 왜곡시키지 않고 데이터를 공통 스케일로 변경</a:t>
            </a:r>
            <a:endParaRPr/>
          </a:p>
        </p:txBody>
      </p:sp>
      <p:sp>
        <p:nvSpPr>
          <p:cNvPr id="220" name="Google Shape;220;p20"/>
          <p:cNvSpPr txBox="1"/>
          <p:nvPr/>
        </p:nvSpPr>
        <p:spPr>
          <a:xfrm>
            <a:off x="361502" y="1842997"/>
            <a:ext cx="3941311" cy="281422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Open Sans"/>
              <a:buNone/>
            </a:pPr>
            <a:r>
              <a:rPr b="0" i="0" lang="en-US" sz="1600" u="none" cap="none" strike="noStrike">
                <a:solidFill>
                  <a:schemeClr val="dk1"/>
                </a:solidFill>
                <a:latin typeface="Malgun Gothic"/>
                <a:ea typeface="Malgun Gothic"/>
                <a:cs typeface="Malgun Gothic"/>
                <a:sym typeface="Malgun Gothic"/>
              </a:rPr>
              <a:t>&lt;Batch Normalization&gt;</a:t>
            </a:r>
            <a:endParaRPr/>
          </a:p>
          <a:p>
            <a:pPr indent="-342900" lvl="0" marL="342900" marR="0" rtl="0" algn="l">
              <a:lnSpc>
                <a:spcPct val="115000"/>
              </a:lnSpc>
              <a:spcBef>
                <a:spcPts val="1600"/>
              </a:spcBef>
              <a:spcAft>
                <a:spcPts val="0"/>
              </a:spcAft>
              <a:buClr>
                <a:schemeClr val="dk1"/>
              </a:buClr>
              <a:buSzPts val="1400"/>
              <a:buFont typeface="Open Sans"/>
              <a:buAutoNum type="arabicPeriod"/>
            </a:pPr>
            <a:r>
              <a:rPr b="0" i="0" lang="en-US" sz="1400" u="none" cap="none" strike="noStrike">
                <a:solidFill>
                  <a:schemeClr val="dk1"/>
                </a:solidFill>
                <a:latin typeface="Malgun Gothic"/>
                <a:ea typeface="Malgun Gothic"/>
                <a:cs typeface="Malgun Gothic"/>
                <a:sym typeface="Malgun Gothic"/>
              </a:rPr>
              <a:t>Batch 단위로 각 Feature의 평균을 구한다.</a:t>
            </a:r>
            <a:endParaRPr/>
          </a:p>
          <a:p>
            <a:pPr indent="-342900" lvl="0" marL="342900" marR="0" rtl="0" algn="l">
              <a:lnSpc>
                <a:spcPct val="115000"/>
              </a:lnSpc>
              <a:spcBef>
                <a:spcPts val="1600"/>
              </a:spcBef>
              <a:spcAft>
                <a:spcPts val="0"/>
              </a:spcAft>
              <a:buClr>
                <a:schemeClr val="dk1"/>
              </a:buClr>
              <a:buSzPts val="1400"/>
              <a:buFont typeface="Open Sans"/>
              <a:buAutoNum type="arabicPeriod"/>
            </a:pPr>
            <a:r>
              <a:rPr b="0" i="0" lang="en-US" sz="1400" u="none" cap="none" strike="noStrike">
                <a:solidFill>
                  <a:schemeClr val="dk1"/>
                </a:solidFill>
                <a:latin typeface="Malgun Gothic"/>
                <a:ea typeface="Malgun Gothic"/>
                <a:cs typeface="Malgun Gothic"/>
                <a:sym typeface="Malgun Gothic"/>
              </a:rPr>
              <a:t>각 데이터들의 분산을 구한다</a:t>
            </a:r>
            <a:endParaRPr b="0" i="0" sz="1400" u="none" cap="none" strike="noStrike">
              <a:solidFill>
                <a:schemeClr val="dk1"/>
              </a:solidFill>
              <a:latin typeface="Malgun Gothic"/>
              <a:ea typeface="Malgun Gothic"/>
              <a:cs typeface="Malgun Gothic"/>
              <a:sym typeface="Malgun Gothic"/>
            </a:endParaRPr>
          </a:p>
          <a:p>
            <a:pPr indent="-342900" lvl="0" marL="342900" marR="0" rtl="0" algn="l">
              <a:lnSpc>
                <a:spcPct val="115000"/>
              </a:lnSpc>
              <a:spcBef>
                <a:spcPts val="1600"/>
              </a:spcBef>
              <a:spcAft>
                <a:spcPts val="0"/>
              </a:spcAft>
              <a:buClr>
                <a:schemeClr val="dk1"/>
              </a:buClr>
              <a:buSzPts val="1400"/>
              <a:buFont typeface="Open Sans"/>
              <a:buAutoNum type="arabicPeriod"/>
            </a:pPr>
            <a:r>
              <a:rPr b="0" i="0" lang="en-US" sz="1400" u="none" cap="none" strike="noStrike">
                <a:solidFill>
                  <a:schemeClr val="dk1"/>
                </a:solidFill>
                <a:latin typeface="Malgun Gothic"/>
                <a:ea typeface="Malgun Gothic"/>
                <a:cs typeface="Malgun Gothic"/>
                <a:sym typeface="Malgun Gothic"/>
              </a:rPr>
              <a:t>Normalize</a:t>
            </a:r>
            <a:endParaRPr/>
          </a:p>
          <a:p>
            <a:pPr indent="-342900" lvl="0" marL="342900" marR="0" rtl="0" algn="l">
              <a:lnSpc>
                <a:spcPct val="115000"/>
              </a:lnSpc>
              <a:spcBef>
                <a:spcPts val="1600"/>
              </a:spcBef>
              <a:spcAft>
                <a:spcPts val="1600"/>
              </a:spcAft>
              <a:buClr>
                <a:schemeClr val="dk1"/>
              </a:buClr>
              <a:buSzPts val="1400"/>
              <a:buFont typeface="Open Sans"/>
              <a:buAutoNum type="arabicPeriod"/>
            </a:pPr>
            <a:r>
              <a:rPr b="0" i="0" lang="en-US" sz="1400" u="none" cap="none" strike="noStrike">
                <a:solidFill>
                  <a:schemeClr val="dk1"/>
                </a:solidFill>
                <a:latin typeface="Malgun Gothic"/>
                <a:ea typeface="Malgun Gothic"/>
                <a:cs typeface="Malgun Gothic"/>
                <a:sym typeface="Malgun Gothic"/>
              </a:rPr>
              <a:t>Scale &amp; Shift</a:t>
            </a:r>
            <a:endParaRPr b="0" i="0" sz="1400" u="none" cap="none" strike="noStrike">
              <a:solidFill>
                <a:schemeClr val="dk1"/>
              </a:solidFill>
              <a:latin typeface="Malgun Gothic"/>
              <a:ea typeface="Malgun Gothic"/>
              <a:cs typeface="Malgun Gothic"/>
              <a:sym typeface="Malgun Gothic"/>
            </a:endParaRPr>
          </a:p>
        </p:txBody>
      </p:sp>
      <p:sp>
        <p:nvSpPr>
          <p:cNvPr id="221" name="Google Shape;221;p20"/>
          <p:cNvSpPr txBox="1"/>
          <p:nvPr/>
        </p:nvSpPr>
        <p:spPr>
          <a:xfrm>
            <a:off x="4830553" y="1824705"/>
            <a:ext cx="4313439" cy="281422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400"/>
              <a:buFont typeface="Open Sans"/>
              <a:buNone/>
            </a:pPr>
            <a:r>
              <a:rPr b="0" i="0" lang="en-US" sz="1600" u="none" cap="none" strike="noStrike">
                <a:solidFill>
                  <a:schemeClr val="dk1"/>
                </a:solidFill>
                <a:latin typeface="Malgun Gothic"/>
                <a:ea typeface="Malgun Gothic"/>
                <a:cs typeface="Malgun Gothic"/>
                <a:sym typeface="Malgun Gothic"/>
              </a:rPr>
              <a:t>&lt; Layer Normalization&gt;</a:t>
            </a:r>
            <a:endParaRPr/>
          </a:p>
          <a:p>
            <a:pPr indent="0" lvl="0" marL="0" marR="0" rtl="0" algn="l">
              <a:lnSpc>
                <a:spcPct val="115000"/>
              </a:lnSpc>
              <a:spcBef>
                <a:spcPts val="1600"/>
              </a:spcBef>
              <a:spcAft>
                <a:spcPts val="0"/>
              </a:spcAft>
              <a:buClr>
                <a:schemeClr val="dk1"/>
              </a:buClr>
              <a:buSzPts val="1400"/>
              <a:buFont typeface="Open Sans"/>
              <a:buNone/>
            </a:pPr>
            <a:r>
              <a:rPr b="0" i="0" lang="en-US" sz="1400" u="none" cap="none" strike="noStrike">
                <a:solidFill>
                  <a:schemeClr val="dk1"/>
                </a:solidFill>
                <a:latin typeface="Malgun Gothic"/>
                <a:ea typeface="Malgun Gothic"/>
                <a:cs typeface="Malgun Gothic"/>
                <a:sym typeface="Malgun Gothic"/>
              </a:rPr>
              <a:t>Batch 차원에서 정규화가 이루어지지 않고  </a:t>
            </a:r>
            <a:endParaRPr b="0" i="0" sz="1400" u="none" cap="none" strike="noStrike">
              <a:solidFill>
                <a:schemeClr val="dk1"/>
              </a:solidFill>
              <a:latin typeface="Malgun Gothic"/>
              <a:ea typeface="Malgun Gothic"/>
              <a:cs typeface="Malgun Gothic"/>
              <a:sym typeface="Malgun Gothic"/>
            </a:endParaRPr>
          </a:p>
          <a:p>
            <a:pPr indent="0" lvl="0" marL="0" marR="0" rtl="0" algn="l">
              <a:lnSpc>
                <a:spcPct val="115000"/>
              </a:lnSpc>
              <a:spcBef>
                <a:spcPts val="1600"/>
              </a:spcBef>
              <a:spcAft>
                <a:spcPts val="0"/>
              </a:spcAft>
              <a:buClr>
                <a:schemeClr val="dk1"/>
              </a:buClr>
              <a:buSzPts val="1400"/>
              <a:buFont typeface="Open Sans"/>
              <a:buNone/>
            </a:pPr>
            <a:r>
              <a:rPr b="0" i="0" lang="en-US" sz="1400" u="none" cap="none" strike="noStrike">
                <a:solidFill>
                  <a:schemeClr val="dk1"/>
                </a:solidFill>
                <a:latin typeface="Malgun Gothic"/>
                <a:ea typeface="Malgun Gothic"/>
                <a:cs typeface="Malgun Gothic"/>
                <a:sym typeface="Malgun Gothic"/>
              </a:rPr>
              <a:t>각 Feature에 대한 계산이 독립적으로 이루어진다.</a:t>
            </a:r>
            <a:endParaRPr/>
          </a:p>
          <a:p>
            <a:pPr indent="0" lvl="0" marL="0" marR="0" rtl="0" algn="l">
              <a:lnSpc>
                <a:spcPct val="115000"/>
              </a:lnSpc>
              <a:spcBef>
                <a:spcPts val="1600"/>
              </a:spcBef>
              <a:spcAft>
                <a:spcPts val="1600"/>
              </a:spcAft>
              <a:buClr>
                <a:schemeClr val="dk1"/>
              </a:buClr>
              <a:buSzPts val="1400"/>
              <a:buFont typeface="Open Sans"/>
              <a:buNone/>
            </a:pPr>
            <a:r>
              <a:rPr b="0" i="0" lang="en-US" sz="1400" u="none" cap="none" strike="noStrike">
                <a:solidFill>
                  <a:schemeClr val="dk1"/>
                </a:solidFill>
                <a:latin typeface="Malgun Gothic"/>
                <a:ea typeface="Malgun Gothic"/>
                <a:cs typeface="Malgun Gothic"/>
                <a:sym typeface="Malgun Gothic"/>
              </a:rPr>
              <a:t> </a:t>
            </a:r>
            <a:endParaRPr/>
          </a:p>
        </p:txBody>
      </p:sp>
      <p:cxnSp>
        <p:nvCxnSpPr>
          <p:cNvPr id="222" name="Google Shape;222;p20"/>
          <p:cNvCxnSpPr/>
          <p:nvPr/>
        </p:nvCxnSpPr>
        <p:spPr>
          <a:xfrm>
            <a:off x="4572000" y="2027845"/>
            <a:ext cx="0" cy="2629372"/>
          </a:xfrm>
          <a:prstGeom prst="straightConnector1">
            <a:avLst/>
          </a:prstGeom>
          <a:noFill/>
          <a:ln cap="flat" cmpd="sng" w="9525">
            <a:solidFill>
              <a:srgbClr val="5A3D34"/>
            </a:solidFill>
            <a:prstDash val="solid"/>
            <a:round/>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1"/>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sz="3200">
                <a:latin typeface="Malgun Gothic"/>
                <a:ea typeface="Malgun Gothic"/>
                <a:cs typeface="Malgun Gothic"/>
                <a:sym typeface="Malgun Gothic"/>
              </a:rPr>
              <a:t>Batch Normalization vs Layer Normalization</a:t>
            </a:r>
            <a:endParaRPr b="0">
              <a:latin typeface="Malgun Gothic"/>
              <a:ea typeface="Malgun Gothic"/>
              <a:cs typeface="Malgun Gothic"/>
              <a:sym typeface="Malgun Gothic"/>
            </a:endParaRPr>
          </a:p>
        </p:txBody>
      </p:sp>
      <p:sp>
        <p:nvSpPr>
          <p:cNvPr id="228" name="Google Shape;228;p21"/>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pic>
        <p:nvPicPr>
          <p:cNvPr descr="테이블이(가) 표시된 사진&#10;&#10;자동 생성된 설명" id="229" name="Google Shape;229;p21"/>
          <p:cNvPicPr preferRelativeResize="0"/>
          <p:nvPr/>
        </p:nvPicPr>
        <p:blipFill rotWithShape="1">
          <a:blip r:embed="rId3">
            <a:alphaModFix/>
          </a:blip>
          <a:srcRect b="0" l="0" r="0" t="0"/>
          <a:stretch/>
        </p:blipFill>
        <p:spPr>
          <a:xfrm>
            <a:off x="1726018" y="1262476"/>
            <a:ext cx="5691963" cy="33203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2"/>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a:latin typeface="Malgun Gothic"/>
                <a:ea typeface="Malgun Gothic"/>
                <a:cs typeface="Malgun Gothic"/>
                <a:sym typeface="Malgun Gothic"/>
              </a:rPr>
              <a:t>Normalization</a:t>
            </a:r>
            <a:endParaRPr b="0">
              <a:latin typeface="Malgun Gothic"/>
              <a:ea typeface="Malgun Gothic"/>
              <a:cs typeface="Malgun Gothic"/>
              <a:sym typeface="Malgun Gothic"/>
            </a:endParaRPr>
          </a:p>
        </p:txBody>
      </p:sp>
      <p:sp>
        <p:nvSpPr>
          <p:cNvPr id="235" name="Google Shape;235;p22"/>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pic>
        <p:nvPicPr>
          <p:cNvPr descr="텍스트이(가) 표시된 사진&#10;&#10;자동 생성된 설명" id="236" name="Google Shape;236;p22"/>
          <p:cNvPicPr preferRelativeResize="0"/>
          <p:nvPr/>
        </p:nvPicPr>
        <p:blipFill rotWithShape="1">
          <a:blip r:embed="rId3">
            <a:alphaModFix/>
          </a:blip>
          <a:srcRect b="0" l="0" r="0" t="0"/>
          <a:stretch/>
        </p:blipFill>
        <p:spPr>
          <a:xfrm>
            <a:off x="1411141" y="1966691"/>
            <a:ext cx="6321718" cy="1853965"/>
          </a:xfrm>
          <a:prstGeom prst="rect">
            <a:avLst/>
          </a:prstGeom>
          <a:noFill/>
          <a:ln>
            <a:noFill/>
          </a:ln>
        </p:spPr>
      </p:pic>
      <p:cxnSp>
        <p:nvCxnSpPr>
          <p:cNvPr id="237" name="Google Shape;237;p22"/>
          <p:cNvCxnSpPr/>
          <p:nvPr/>
        </p:nvCxnSpPr>
        <p:spPr>
          <a:xfrm>
            <a:off x="2877229" y="2762952"/>
            <a:ext cx="1165382" cy="0"/>
          </a:xfrm>
          <a:prstGeom prst="straightConnector1">
            <a:avLst/>
          </a:prstGeom>
          <a:noFill/>
          <a:ln cap="flat" cmpd="sng" w="19050">
            <a:solidFill>
              <a:srgbClr val="FF0000"/>
            </a:solidFill>
            <a:prstDash val="solid"/>
            <a:round/>
            <a:headEnd len="sm" w="sm" type="none"/>
            <a:tailEnd len="sm" w="sm" type="none"/>
          </a:ln>
        </p:spPr>
      </p:cxnSp>
      <p:cxnSp>
        <p:nvCxnSpPr>
          <p:cNvPr id="238" name="Google Shape;238;p22"/>
          <p:cNvCxnSpPr/>
          <p:nvPr/>
        </p:nvCxnSpPr>
        <p:spPr>
          <a:xfrm>
            <a:off x="2877229" y="3675747"/>
            <a:ext cx="1165382" cy="0"/>
          </a:xfrm>
          <a:prstGeom prst="straightConnector1">
            <a:avLst/>
          </a:prstGeom>
          <a:noFill/>
          <a:ln cap="flat" cmpd="sng" w="19050">
            <a:solidFill>
              <a:srgbClr val="FF0000"/>
            </a:solidFill>
            <a:prstDash val="solid"/>
            <a:round/>
            <a:headEnd len="sm" w="sm" type="none"/>
            <a:tailEnd len="sm" w="sm"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3"/>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a:latin typeface="Malgun Gothic"/>
                <a:ea typeface="Malgun Gothic"/>
                <a:cs typeface="Malgun Gothic"/>
                <a:sym typeface="Malgun Gothic"/>
              </a:rPr>
              <a:t>Data Augmentation</a:t>
            </a:r>
            <a:endParaRPr b="0">
              <a:latin typeface="Malgun Gothic"/>
              <a:ea typeface="Malgun Gothic"/>
              <a:cs typeface="Malgun Gothic"/>
              <a:sym typeface="Malgun Gothic"/>
            </a:endParaRPr>
          </a:p>
        </p:txBody>
      </p:sp>
      <p:sp>
        <p:nvSpPr>
          <p:cNvPr id="244" name="Google Shape;244;p23"/>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pic>
        <p:nvPicPr>
          <p:cNvPr descr="텍스트이(가) 표시된 사진&#10;&#10;자동 생성된 설명" id="245" name="Google Shape;245;p23"/>
          <p:cNvPicPr preferRelativeResize="0"/>
          <p:nvPr/>
        </p:nvPicPr>
        <p:blipFill rotWithShape="1">
          <a:blip r:embed="rId3">
            <a:alphaModFix/>
          </a:blip>
          <a:srcRect b="7218" l="0" r="0" t="0"/>
          <a:stretch/>
        </p:blipFill>
        <p:spPr>
          <a:xfrm>
            <a:off x="368300" y="1564277"/>
            <a:ext cx="8407400" cy="2014946"/>
          </a:xfrm>
          <a:prstGeom prst="rect">
            <a:avLst/>
          </a:prstGeom>
          <a:noFill/>
          <a:ln>
            <a:noFill/>
          </a:ln>
        </p:spPr>
      </p:pic>
      <p:cxnSp>
        <p:nvCxnSpPr>
          <p:cNvPr id="246" name="Google Shape;246;p23"/>
          <p:cNvCxnSpPr/>
          <p:nvPr/>
        </p:nvCxnSpPr>
        <p:spPr>
          <a:xfrm>
            <a:off x="4329088" y="2526383"/>
            <a:ext cx="1531254" cy="0"/>
          </a:xfrm>
          <a:prstGeom prst="straightConnector1">
            <a:avLst/>
          </a:prstGeom>
          <a:noFill/>
          <a:ln cap="flat" cmpd="sng" w="19050">
            <a:solidFill>
              <a:srgbClr val="FF0000"/>
            </a:solidFill>
            <a:prstDash val="solid"/>
            <a:round/>
            <a:headEnd len="sm" w="sm" type="none"/>
            <a:tailEnd len="sm" w="sm" type="none"/>
          </a:ln>
        </p:spPr>
      </p:cxnSp>
      <p:cxnSp>
        <p:nvCxnSpPr>
          <p:cNvPr id="247" name="Google Shape;247;p23"/>
          <p:cNvCxnSpPr/>
          <p:nvPr/>
        </p:nvCxnSpPr>
        <p:spPr>
          <a:xfrm>
            <a:off x="4351645" y="2757806"/>
            <a:ext cx="1045867" cy="0"/>
          </a:xfrm>
          <a:prstGeom prst="straightConnector1">
            <a:avLst/>
          </a:prstGeom>
          <a:noFill/>
          <a:ln cap="flat" cmpd="sng" w="19050">
            <a:solidFill>
              <a:srgbClr val="FF0000"/>
            </a:solidFill>
            <a:prstDash val="solid"/>
            <a:round/>
            <a:headEnd len="sm" w="sm" type="none"/>
            <a:tailEnd len="sm" w="sm" type="none"/>
          </a:ln>
        </p:spPr>
      </p:cxnSp>
      <p:cxnSp>
        <p:nvCxnSpPr>
          <p:cNvPr id="248" name="Google Shape;248;p23"/>
          <p:cNvCxnSpPr/>
          <p:nvPr/>
        </p:nvCxnSpPr>
        <p:spPr>
          <a:xfrm>
            <a:off x="4317999" y="3000518"/>
            <a:ext cx="785775" cy="0"/>
          </a:xfrm>
          <a:prstGeom prst="straightConnector1">
            <a:avLst/>
          </a:prstGeom>
          <a:noFill/>
          <a:ln cap="flat" cmpd="sng" w="19050">
            <a:solidFill>
              <a:srgbClr val="FF0000"/>
            </a:solidFill>
            <a:prstDash val="solid"/>
            <a:round/>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4"/>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a:latin typeface="Malgun Gothic"/>
                <a:ea typeface="Malgun Gothic"/>
                <a:cs typeface="Malgun Gothic"/>
                <a:sym typeface="Malgun Gothic"/>
              </a:rPr>
              <a:t>Data Augmentation</a:t>
            </a:r>
            <a:endParaRPr b="0">
              <a:latin typeface="Malgun Gothic"/>
              <a:ea typeface="Malgun Gothic"/>
              <a:cs typeface="Malgun Gothic"/>
              <a:sym typeface="Malgun Gothic"/>
            </a:endParaRPr>
          </a:p>
        </p:txBody>
      </p:sp>
      <p:sp>
        <p:nvSpPr>
          <p:cNvPr id="254" name="Google Shape;254;p24"/>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sp>
        <p:nvSpPr>
          <p:cNvPr id="255" name="Google Shape;255;p24"/>
          <p:cNvSpPr txBox="1"/>
          <p:nvPr>
            <p:ph idx="1" type="body"/>
          </p:nvPr>
        </p:nvSpPr>
        <p:spPr>
          <a:xfrm>
            <a:off x="906561" y="1292958"/>
            <a:ext cx="7330878" cy="31365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600"/>
              <a:buChar char="●"/>
            </a:pPr>
            <a:r>
              <a:rPr lang="en-US" sz="1400">
                <a:latin typeface="Malgun Gothic"/>
                <a:ea typeface="Malgun Gothic"/>
                <a:cs typeface="Malgun Gothic"/>
                <a:sym typeface="Malgun Gothic"/>
              </a:rPr>
              <a:t>rotation_range = 이미지 회전 범위 (degrees)</a:t>
            </a:r>
            <a:endParaRPr/>
          </a:p>
          <a:p>
            <a:pPr indent="-285750" lvl="0" marL="285750" rtl="0" algn="l">
              <a:lnSpc>
                <a:spcPct val="115000"/>
              </a:lnSpc>
              <a:spcBef>
                <a:spcPts val="1600"/>
              </a:spcBef>
              <a:spcAft>
                <a:spcPts val="0"/>
              </a:spcAft>
              <a:buSzPts val="1600"/>
              <a:buChar char="●"/>
            </a:pPr>
            <a:r>
              <a:rPr lang="en-US" sz="1400">
                <a:latin typeface="Malgun Gothic"/>
                <a:ea typeface="Malgun Gothic"/>
                <a:cs typeface="Malgun Gothic"/>
                <a:sym typeface="Malgun Gothic"/>
              </a:rPr>
              <a:t>width_shift, height_shigt : 그림을 수평 또는 수직으로 랜덤하게 평행이동시키는 범위 (원본 가로, 세로 길이에 대한 비율 값)</a:t>
            </a:r>
            <a:endParaRPr/>
          </a:p>
          <a:p>
            <a:pPr indent="-285750" lvl="0" marL="285750" rtl="0" algn="l">
              <a:lnSpc>
                <a:spcPct val="115000"/>
              </a:lnSpc>
              <a:spcBef>
                <a:spcPts val="1600"/>
              </a:spcBef>
              <a:spcAft>
                <a:spcPts val="0"/>
              </a:spcAft>
              <a:buSzPts val="1600"/>
              <a:buChar char="●"/>
            </a:pPr>
            <a:r>
              <a:rPr lang="en-US" sz="1400">
                <a:latin typeface="Malgun Gothic"/>
                <a:ea typeface="Malgun Gothic"/>
                <a:cs typeface="Malgun Gothic"/>
                <a:sym typeface="Malgun Gothic"/>
              </a:rPr>
              <a:t>Rescale : 원본 이미지는 0~255이므로 1/255로 스케일링 0~1 범위로 변환시켜준다. 이는 다른 전처리 과정에 앞서 가장 먼저 적용</a:t>
            </a:r>
            <a:endParaRPr sz="1400">
              <a:latin typeface="Malgun Gothic"/>
              <a:ea typeface="Malgun Gothic"/>
              <a:cs typeface="Malgun Gothic"/>
              <a:sym typeface="Malgun Gothic"/>
            </a:endParaRPr>
          </a:p>
          <a:p>
            <a:pPr indent="-285750" lvl="0" marL="285750" rtl="0" algn="l">
              <a:lnSpc>
                <a:spcPct val="115000"/>
              </a:lnSpc>
              <a:spcBef>
                <a:spcPts val="1600"/>
              </a:spcBef>
              <a:spcAft>
                <a:spcPts val="0"/>
              </a:spcAft>
              <a:buSzPts val="1600"/>
              <a:buChar char="●"/>
            </a:pPr>
            <a:r>
              <a:rPr lang="en-US" sz="1400">
                <a:latin typeface="Malgun Gothic"/>
                <a:ea typeface="Malgun Gothic"/>
                <a:cs typeface="Malgun Gothic"/>
                <a:sym typeface="Malgun Gothic"/>
              </a:rPr>
              <a:t>shear_range : 임의 전단 변환 범위 (shearing transformation)</a:t>
            </a:r>
            <a:endParaRPr/>
          </a:p>
          <a:p>
            <a:pPr indent="-285750" lvl="0" marL="285750" rtl="0" algn="l">
              <a:lnSpc>
                <a:spcPct val="115000"/>
              </a:lnSpc>
              <a:spcBef>
                <a:spcPts val="1600"/>
              </a:spcBef>
              <a:spcAft>
                <a:spcPts val="0"/>
              </a:spcAft>
              <a:buSzPts val="1600"/>
              <a:buChar char="●"/>
            </a:pPr>
            <a:r>
              <a:rPr lang="en-US" sz="1400">
                <a:latin typeface="Malgun Gothic"/>
                <a:ea typeface="Malgun Gothic"/>
                <a:cs typeface="Malgun Gothic"/>
                <a:sym typeface="Malgun Gothic"/>
              </a:rPr>
              <a:t>zoom_range : 임의 확대 / 축소 범위</a:t>
            </a:r>
            <a:endParaRPr sz="1400">
              <a:latin typeface="Malgun Gothic"/>
              <a:ea typeface="Malgun Gothic"/>
              <a:cs typeface="Malgun Gothic"/>
              <a:sym typeface="Malgun Gothic"/>
            </a:endParaRPr>
          </a:p>
          <a:p>
            <a:pPr indent="-285750" lvl="0" marL="285750" rtl="0" algn="l">
              <a:lnSpc>
                <a:spcPct val="115000"/>
              </a:lnSpc>
              <a:spcBef>
                <a:spcPts val="1600"/>
              </a:spcBef>
              <a:spcAft>
                <a:spcPts val="0"/>
              </a:spcAft>
              <a:buSzPts val="1600"/>
              <a:buChar char="●"/>
            </a:pPr>
            <a:r>
              <a:rPr lang="en-US" sz="1400">
                <a:latin typeface="Malgun Gothic"/>
                <a:ea typeface="Malgun Gothic"/>
                <a:cs typeface="Malgun Gothic"/>
                <a:sym typeface="Malgun Gothic"/>
              </a:rPr>
              <a:t>horizontal_flip : True로 설정하면 50%의 확률로 이미지를 수평으로 뒤집는다.</a:t>
            </a:r>
            <a:endParaRPr/>
          </a:p>
          <a:p>
            <a:pPr indent="-184150" lvl="0" marL="285750" rtl="0" algn="l">
              <a:lnSpc>
                <a:spcPct val="115000"/>
              </a:lnSpc>
              <a:spcBef>
                <a:spcPts val="1600"/>
              </a:spcBef>
              <a:spcAft>
                <a:spcPts val="0"/>
              </a:spcAft>
              <a:buSzPts val="1600"/>
              <a:buNone/>
            </a:pPr>
            <a:r>
              <a:t/>
            </a:r>
            <a:endParaRPr>
              <a:latin typeface="Malgun Gothic"/>
              <a:ea typeface="Malgun Gothic"/>
              <a:cs typeface="Malgun Gothic"/>
              <a:sym typeface="Malgun Gothic"/>
            </a:endParaRPr>
          </a:p>
          <a:p>
            <a:pPr indent="-184150" lvl="0" marL="285750" rtl="0" algn="l">
              <a:lnSpc>
                <a:spcPct val="115000"/>
              </a:lnSpc>
              <a:spcBef>
                <a:spcPts val="1600"/>
              </a:spcBef>
              <a:spcAft>
                <a:spcPts val="0"/>
              </a:spcAft>
              <a:buSzPts val="1600"/>
              <a:buNone/>
            </a:pPr>
            <a:r>
              <a:t/>
            </a:r>
            <a:endParaRPr>
              <a:latin typeface="Malgun Gothic"/>
              <a:ea typeface="Malgun Gothic"/>
              <a:cs typeface="Malgun Gothic"/>
              <a:sym typeface="Malgun Gothic"/>
            </a:endParaRPr>
          </a:p>
          <a:p>
            <a:pPr indent="-184150" lvl="0" marL="285750" rtl="0" algn="l">
              <a:lnSpc>
                <a:spcPct val="115000"/>
              </a:lnSpc>
              <a:spcBef>
                <a:spcPts val="1600"/>
              </a:spcBef>
              <a:spcAft>
                <a:spcPts val="0"/>
              </a:spcAft>
              <a:buSzPts val="1600"/>
              <a:buNone/>
            </a:pPr>
            <a:r>
              <a:t/>
            </a:r>
            <a:endParaRPr>
              <a:latin typeface="Malgun Gothic"/>
              <a:ea typeface="Malgun Gothic"/>
              <a:cs typeface="Malgun Gothic"/>
              <a:sym typeface="Malgun Gothic"/>
            </a:endParaRPr>
          </a:p>
          <a:p>
            <a:pPr indent="0" lvl="0" marL="0" rtl="0" algn="l">
              <a:lnSpc>
                <a:spcPct val="115000"/>
              </a:lnSpc>
              <a:spcBef>
                <a:spcPts val="1600"/>
              </a:spcBef>
              <a:spcAft>
                <a:spcPts val="0"/>
              </a:spcAft>
              <a:buSzPts val="1600"/>
              <a:buNone/>
            </a:pPr>
            <a:r>
              <a:t/>
            </a:r>
            <a:endParaRPr>
              <a:latin typeface="Malgun Gothic"/>
              <a:ea typeface="Malgun Gothic"/>
              <a:cs typeface="Malgun Gothic"/>
              <a:sym typeface="Malgun Gothic"/>
            </a:endParaRPr>
          </a:p>
          <a:p>
            <a:pPr indent="-184150" lvl="0" marL="285750" rtl="0" algn="l">
              <a:lnSpc>
                <a:spcPct val="115000"/>
              </a:lnSpc>
              <a:spcBef>
                <a:spcPts val="1600"/>
              </a:spcBef>
              <a:spcAft>
                <a:spcPts val="0"/>
              </a:spcAft>
              <a:buSzPts val="1600"/>
              <a:buNone/>
            </a:pPr>
            <a:r>
              <a:t/>
            </a:r>
            <a:endParaRPr>
              <a:latin typeface="Malgun Gothic"/>
              <a:ea typeface="Malgun Gothic"/>
              <a:cs typeface="Malgun Gothic"/>
              <a:sym typeface="Malgun Gothic"/>
            </a:endParaRPr>
          </a:p>
          <a:p>
            <a:pPr indent="-184150" lvl="0" marL="285750" rtl="0" algn="l">
              <a:lnSpc>
                <a:spcPct val="115000"/>
              </a:lnSpc>
              <a:spcBef>
                <a:spcPts val="1600"/>
              </a:spcBef>
              <a:spcAft>
                <a:spcPts val="0"/>
              </a:spcAft>
              <a:buSzPts val="1600"/>
              <a:buNone/>
            </a:pPr>
            <a:r>
              <a:t/>
            </a:r>
            <a:endParaRPr>
              <a:latin typeface="Malgun Gothic"/>
              <a:ea typeface="Malgun Gothic"/>
              <a:cs typeface="Malgun Gothic"/>
              <a:sym typeface="Malgun Gothic"/>
            </a:endParaRPr>
          </a:p>
          <a:p>
            <a:pPr indent="-184150" lvl="0" marL="285750" rtl="0" algn="l">
              <a:lnSpc>
                <a:spcPct val="115000"/>
              </a:lnSpc>
              <a:spcBef>
                <a:spcPts val="1600"/>
              </a:spcBef>
              <a:spcAft>
                <a:spcPts val="0"/>
              </a:spcAft>
              <a:buSzPts val="1600"/>
              <a:buNone/>
            </a:pPr>
            <a:r>
              <a:t/>
            </a:r>
            <a:endParaRPr>
              <a:latin typeface="Malgun Gothic"/>
              <a:ea typeface="Malgun Gothic"/>
              <a:cs typeface="Malgun Gothic"/>
              <a:sym typeface="Malgun Gothic"/>
            </a:endParaRPr>
          </a:p>
          <a:p>
            <a:pPr indent="-184150" lvl="0" marL="285750" rtl="0" algn="l">
              <a:lnSpc>
                <a:spcPct val="115000"/>
              </a:lnSpc>
              <a:spcBef>
                <a:spcPts val="1600"/>
              </a:spcBef>
              <a:spcAft>
                <a:spcPts val="1600"/>
              </a:spcAft>
              <a:buSzPts val="1600"/>
              <a:buNone/>
            </a:pPr>
            <a:r>
              <a:t/>
            </a:r>
            <a:endParaRPr>
              <a:latin typeface="Malgun Gothic"/>
              <a:ea typeface="Malgun Gothic"/>
              <a:cs typeface="Malgun Gothic"/>
              <a:sym typeface="Malgun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5"/>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a:latin typeface="Malgun Gothic"/>
                <a:ea typeface="Malgun Gothic"/>
                <a:cs typeface="Malgun Gothic"/>
                <a:sym typeface="Malgun Gothic"/>
              </a:rPr>
              <a:t>Data Augmentation</a:t>
            </a:r>
            <a:endParaRPr b="0">
              <a:latin typeface="Malgun Gothic"/>
              <a:ea typeface="Malgun Gothic"/>
              <a:cs typeface="Malgun Gothic"/>
              <a:sym typeface="Malgun Gothic"/>
            </a:endParaRPr>
          </a:p>
        </p:txBody>
      </p:sp>
      <p:sp>
        <p:nvSpPr>
          <p:cNvPr id="261" name="Google Shape;261;p25"/>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pic>
        <p:nvPicPr>
          <p:cNvPr descr="고양이, 앉아있는, 오렌지, 보는이(가) 표시된 사진&#10;&#10;자동 생성된 설명" id="262" name="Google Shape;262;p25"/>
          <p:cNvPicPr preferRelativeResize="0"/>
          <p:nvPr/>
        </p:nvPicPr>
        <p:blipFill rotWithShape="1">
          <a:blip r:embed="rId3">
            <a:alphaModFix/>
          </a:blip>
          <a:srcRect b="0" l="0" r="0" t="0"/>
          <a:stretch/>
        </p:blipFill>
        <p:spPr>
          <a:xfrm>
            <a:off x="1562100" y="1450622"/>
            <a:ext cx="6019800" cy="30460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6"/>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a:latin typeface="Malgun Gothic"/>
                <a:ea typeface="Malgun Gothic"/>
                <a:cs typeface="Malgun Gothic"/>
                <a:sym typeface="Malgun Gothic"/>
              </a:rPr>
              <a:t>+ Transfer Learning &amp; Fine Tuning (VGG-16)</a:t>
            </a:r>
            <a:endParaRPr b="0">
              <a:latin typeface="Malgun Gothic"/>
              <a:ea typeface="Malgun Gothic"/>
              <a:cs typeface="Malgun Gothic"/>
              <a:sym typeface="Malgun Gothic"/>
            </a:endParaRPr>
          </a:p>
        </p:txBody>
      </p:sp>
      <p:sp>
        <p:nvSpPr>
          <p:cNvPr id="268" name="Google Shape;268;p26"/>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pic>
        <p:nvPicPr>
          <p:cNvPr id="269" name="Google Shape;269;p26"/>
          <p:cNvPicPr preferRelativeResize="0"/>
          <p:nvPr/>
        </p:nvPicPr>
        <p:blipFill rotWithShape="1">
          <a:blip r:embed="rId3">
            <a:alphaModFix/>
          </a:blip>
          <a:srcRect b="0" l="0" r="0" t="0"/>
          <a:stretch/>
        </p:blipFill>
        <p:spPr>
          <a:xfrm>
            <a:off x="534580" y="1639004"/>
            <a:ext cx="4037420" cy="2269927"/>
          </a:xfrm>
          <a:prstGeom prst="rect">
            <a:avLst/>
          </a:prstGeom>
          <a:noFill/>
          <a:ln>
            <a:noFill/>
          </a:ln>
        </p:spPr>
      </p:pic>
      <p:pic>
        <p:nvPicPr>
          <p:cNvPr id="270" name="Google Shape;270;p26"/>
          <p:cNvPicPr preferRelativeResize="0"/>
          <p:nvPr/>
        </p:nvPicPr>
        <p:blipFill rotWithShape="1">
          <a:blip r:embed="rId4">
            <a:alphaModFix/>
          </a:blip>
          <a:srcRect b="0" l="0" r="0" t="0"/>
          <a:stretch/>
        </p:blipFill>
        <p:spPr>
          <a:xfrm>
            <a:off x="4583289" y="1576484"/>
            <a:ext cx="4187080" cy="24480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7"/>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a:latin typeface="Malgun Gothic"/>
                <a:ea typeface="Malgun Gothic"/>
                <a:cs typeface="Malgun Gothic"/>
                <a:sym typeface="Malgun Gothic"/>
              </a:rPr>
              <a:t>+ Transfer Learning &amp; Fine Tuning</a:t>
            </a:r>
            <a:endParaRPr b="0">
              <a:latin typeface="Malgun Gothic"/>
              <a:ea typeface="Malgun Gothic"/>
              <a:cs typeface="Malgun Gothic"/>
              <a:sym typeface="Malgun Gothic"/>
            </a:endParaRPr>
          </a:p>
        </p:txBody>
      </p:sp>
      <p:sp>
        <p:nvSpPr>
          <p:cNvPr id="276" name="Google Shape;276;p27"/>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pic>
        <p:nvPicPr>
          <p:cNvPr descr="테이블이(가) 표시된 사진&#10;&#10;자동 생성된 설명" id="277" name="Google Shape;277;p27"/>
          <p:cNvPicPr preferRelativeResize="0"/>
          <p:nvPr/>
        </p:nvPicPr>
        <p:blipFill rotWithShape="1">
          <a:blip r:embed="rId3">
            <a:alphaModFix/>
          </a:blip>
          <a:srcRect b="0" l="0" r="0" t="0"/>
          <a:stretch/>
        </p:blipFill>
        <p:spPr>
          <a:xfrm>
            <a:off x="733778" y="1212695"/>
            <a:ext cx="5945064" cy="344452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8"/>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a:latin typeface="Malgun Gothic"/>
                <a:ea typeface="Malgun Gothic"/>
                <a:cs typeface="Malgun Gothic"/>
                <a:sym typeface="Malgun Gothic"/>
              </a:rPr>
              <a:t>+ Transfer Learning &amp; Fine Tuning</a:t>
            </a:r>
            <a:endParaRPr b="0">
              <a:latin typeface="Malgun Gothic"/>
              <a:ea typeface="Malgun Gothic"/>
              <a:cs typeface="Malgun Gothic"/>
              <a:sym typeface="Malgun Gothic"/>
            </a:endParaRPr>
          </a:p>
        </p:txBody>
      </p:sp>
      <p:sp>
        <p:nvSpPr>
          <p:cNvPr id="283" name="Google Shape;283;p28"/>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pic>
        <p:nvPicPr>
          <p:cNvPr descr="텍스트이(가) 표시된 사진&#10;&#10;자동 생성된 설명" id="284" name="Google Shape;284;p28"/>
          <p:cNvPicPr preferRelativeResize="0"/>
          <p:nvPr/>
        </p:nvPicPr>
        <p:blipFill rotWithShape="1">
          <a:blip r:embed="rId3">
            <a:alphaModFix/>
          </a:blip>
          <a:srcRect b="0" l="0" r="0" t="0"/>
          <a:stretch/>
        </p:blipFill>
        <p:spPr>
          <a:xfrm>
            <a:off x="543984" y="1171461"/>
            <a:ext cx="2187952" cy="1189566"/>
          </a:xfrm>
          <a:prstGeom prst="rect">
            <a:avLst/>
          </a:prstGeom>
          <a:noFill/>
          <a:ln>
            <a:noFill/>
          </a:ln>
        </p:spPr>
      </p:pic>
      <p:pic>
        <p:nvPicPr>
          <p:cNvPr id="285" name="Google Shape;285;p28"/>
          <p:cNvPicPr preferRelativeResize="0"/>
          <p:nvPr/>
        </p:nvPicPr>
        <p:blipFill rotWithShape="1">
          <a:blip r:embed="rId4">
            <a:alphaModFix/>
          </a:blip>
          <a:srcRect b="0" l="0" r="0" t="0"/>
          <a:stretch/>
        </p:blipFill>
        <p:spPr>
          <a:xfrm>
            <a:off x="528592" y="2571750"/>
            <a:ext cx="6251929" cy="2047092"/>
          </a:xfrm>
          <a:prstGeom prst="rect">
            <a:avLst/>
          </a:prstGeom>
          <a:noFill/>
          <a:ln>
            <a:noFill/>
          </a:ln>
        </p:spPr>
      </p:pic>
      <p:cxnSp>
        <p:nvCxnSpPr>
          <p:cNvPr id="286" name="Google Shape;286;p28"/>
          <p:cNvCxnSpPr/>
          <p:nvPr/>
        </p:nvCxnSpPr>
        <p:spPr>
          <a:xfrm>
            <a:off x="3091102" y="1766244"/>
            <a:ext cx="862061" cy="0"/>
          </a:xfrm>
          <a:prstGeom prst="straightConnector1">
            <a:avLst/>
          </a:prstGeom>
          <a:noFill/>
          <a:ln cap="flat" cmpd="sng" w="9525">
            <a:solidFill>
              <a:schemeClr val="dk1"/>
            </a:solidFill>
            <a:prstDash val="solid"/>
            <a:round/>
            <a:headEnd len="sm" w="sm" type="none"/>
            <a:tailEnd len="med" w="med" type="triangle"/>
          </a:ln>
        </p:spPr>
      </p:cxnSp>
      <p:sp>
        <p:nvSpPr>
          <p:cNvPr id="287" name="Google Shape;287;p28"/>
          <p:cNvSpPr txBox="1"/>
          <p:nvPr/>
        </p:nvSpPr>
        <p:spPr>
          <a:xfrm>
            <a:off x="4204284" y="1612355"/>
            <a:ext cx="374333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Malgun Gothic"/>
                <a:ea typeface="Malgun Gothic"/>
                <a:cs typeface="Malgun Gothic"/>
                <a:sym typeface="Malgun Gothic"/>
              </a:rPr>
              <a:t>Freezing Layer : 뒤에 붙인 DNN만 가중치 업데이트</a:t>
            </a:r>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9"/>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a:latin typeface="Malgun Gothic"/>
                <a:ea typeface="Malgun Gothic"/>
                <a:cs typeface="Malgun Gothic"/>
                <a:sym typeface="Malgun Gothic"/>
              </a:rPr>
              <a:t>+ Transfer Learning &amp; Fine Tuning</a:t>
            </a:r>
            <a:endParaRPr b="0">
              <a:latin typeface="Malgun Gothic"/>
              <a:ea typeface="Malgun Gothic"/>
              <a:cs typeface="Malgun Gothic"/>
              <a:sym typeface="Malgun Gothic"/>
            </a:endParaRPr>
          </a:p>
        </p:txBody>
      </p:sp>
      <p:sp>
        <p:nvSpPr>
          <p:cNvPr id="293" name="Google Shape;293;p29"/>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pic>
        <p:nvPicPr>
          <p:cNvPr descr="텍스트이(가) 표시된 사진&#10;&#10;자동 생성된 설명" id="294" name="Google Shape;294;p29"/>
          <p:cNvPicPr preferRelativeResize="0"/>
          <p:nvPr/>
        </p:nvPicPr>
        <p:blipFill rotWithShape="1">
          <a:blip r:embed="rId3">
            <a:alphaModFix/>
          </a:blip>
          <a:srcRect b="0" l="0" r="0" t="0"/>
          <a:stretch/>
        </p:blipFill>
        <p:spPr>
          <a:xfrm>
            <a:off x="2637719" y="1205980"/>
            <a:ext cx="3868561" cy="335979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3"/>
          <p:cNvSpPr txBox="1"/>
          <p:nvPr>
            <p:ph idx="12" type="sldNum"/>
          </p:nvPr>
        </p:nvSpPr>
        <p:spPr>
          <a:xfrm>
            <a:off x="4297650" y="4662869"/>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sp>
        <p:nvSpPr>
          <p:cNvPr id="47" name="Google Shape;47;p3"/>
          <p:cNvSpPr txBox="1"/>
          <p:nvPr/>
        </p:nvSpPr>
        <p:spPr>
          <a:xfrm>
            <a:off x="311700" y="164322"/>
            <a:ext cx="10515600" cy="734017"/>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Economica"/>
              <a:buNone/>
            </a:pPr>
            <a:r>
              <a:rPr b="1" i="0" lang="en-US" sz="3000" u="none" cap="none" strike="noStrike">
                <a:solidFill>
                  <a:schemeClr val="dk1"/>
                </a:solidFill>
                <a:latin typeface="Arial"/>
                <a:ea typeface="Arial"/>
                <a:cs typeface="Arial"/>
                <a:sym typeface="Arial"/>
              </a:rPr>
              <a:t>Model layout</a:t>
            </a:r>
            <a:endParaRPr b="1" i="0" sz="3000" u="none" cap="none" strike="noStrike">
              <a:solidFill>
                <a:schemeClr val="dk1"/>
              </a:solidFill>
              <a:latin typeface="Arial"/>
              <a:ea typeface="Arial"/>
              <a:cs typeface="Arial"/>
              <a:sym typeface="Arial"/>
            </a:endParaRPr>
          </a:p>
        </p:txBody>
      </p:sp>
      <p:pic>
        <p:nvPicPr>
          <p:cNvPr id="48" name="Google Shape;48;p3"/>
          <p:cNvPicPr preferRelativeResize="0"/>
          <p:nvPr/>
        </p:nvPicPr>
        <p:blipFill rotWithShape="1">
          <a:blip r:embed="rId3">
            <a:alphaModFix/>
          </a:blip>
          <a:srcRect b="0" l="0" r="0" t="0"/>
          <a:stretch/>
        </p:blipFill>
        <p:spPr>
          <a:xfrm>
            <a:off x="879875" y="1045990"/>
            <a:ext cx="2293307" cy="3463575"/>
          </a:xfrm>
          <a:prstGeom prst="rect">
            <a:avLst/>
          </a:prstGeom>
          <a:noFill/>
          <a:ln>
            <a:noFill/>
          </a:ln>
        </p:spPr>
      </p:pic>
      <p:sp>
        <p:nvSpPr>
          <p:cNvPr id="49" name="Google Shape;49;p3"/>
          <p:cNvSpPr/>
          <p:nvPr/>
        </p:nvSpPr>
        <p:spPr>
          <a:xfrm>
            <a:off x="935755" y="1272579"/>
            <a:ext cx="2164985" cy="526669"/>
          </a:xfrm>
          <a:prstGeom prst="rect">
            <a:avLst/>
          </a:prstGeom>
          <a:solidFill>
            <a:srgbClr val="D5DFE3">
              <a:alpha val="2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 name="Google Shape;50;p3"/>
          <p:cNvSpPr/>
          <p:nvPr/>
        </p:nvSpPr>
        <p:spPr>
          <a:xfrm>
            <a:off x="935755" y="2364403"/>
            <a:ext cx="2164985" cy="526669"/>
          </a:xfrm>
          <a:prstGeom prst="rect">
            <a:avLst/>
          </a:prstGeom>
          <a:solidFill>
            <a:srgbClr val="D5DFE3">
              <a:alpha val="2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 name="Google Shape;51;p3"/>
          <p:cNvSpPr/>
          <p:nvPr/>
        </p:nvSpPr>
        <p:spPr>
          <a:xfrm>
            <a:off x="930674" y="3421744"/>
            <a:ext cx="2164985" cy="526669"/>
          </a:xfrm>
          <a:prstGeom prst="rect">
            <a:avLst/>
          </a:prstGeom>
          <a:solidFill>
            <a:srgbClr val="D5DFE3">
              <a:alpha val="2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2" name="Google Shape;52;p3"/>
          <p:cNvPicPr preferRelativeResize="0"/>
          <p:nvPr/>
        </p:nvPicPr>
        <p:blipFill rotWithShape="1">
          <a:blip r:embed="rId4">
            <a:alphaModFix/>
          </a:blip>
          <a:srcRect b="0" l="0" r="0" t="0"/>
          <a:stretch/>
        </p:blipFill>
        <p:spPr>
          <a:xfrm>
            <a:off x="4737100" y="1045990"/>
            <a:ext cx="3516745" cy="3560704"/>
          </a:xfrm>
          <a:prstGeom prst="rect">
            <a:avLst/>
          </a:prstGeom>
          <a:noFill/>
          <a:ln>
            <a:noFill/>
          </a:ln>
        </p:spPr>
      </p:pic>
      <p:sp>
        <p:nvSpPr>
          <p:cNvPr id="53" name="Google Shape;53;p3"/>
          <p:cNvSpPr/>
          <p:nvPr/>
        </p:nvSpPr>
        <p:spPr>
          <a:xfrm>
            <a:off x="7062228" y="1575079"/>
            <a:ext cx="561508" cy="2424127"/>
          </a:xfrm>
          <a:prstGeom prst="rect">
            <a:avLst/>
          </a:prstGeom>
          <a:solidFill>
            <a:srgbClr val="D5DFE3">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 name="Google Shape;54;p3"/>
          <p:cNvSpPr/>
          <p:nvPr/>
        </p:nvSpPr>
        <p:spPr>
          <a:xfrm flipH="1" rot="10800000">
            <a:off x="4737099" y="3971045"/>
            <a:ext cx="3516745" cy="589314"/>
          </a:xfrm>
          <a:prstGeom prst="rect">
            <a:avLst/>
          </a:prstGeom>
          <a:solidFill>
            <a:srgbClr val="D5DFE3">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 name="Google Shape;55;p3"/>
          <p:cNvSpPr txBox="1"/>
          <p:nvPr/>
        </p:nvSpPr>
        <p:spPr>
          <a:xfrm>
            <a:off x="1885040" y="4560359"/>
            <a:ext cx="134619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Kaggle Model</a:t>
            </a:r>
            <a:endParaRPr b="0" i="0" sz="1400" u="none" cap="none" strike="noStrike">
              <a:solidFill>
                <a:srgbClr val="000000"/>
              </a:solidFill>
              <a:latin typeface="Arial"/>
              <a:ea typeface="Arial"/>
              <a:cs typeface="Arial"/>
              <a:sym typeface="Arial"/>
            </a:endParaRPr>
          </a:p>
        </p:txBody>
      </p:sp>
      <p:sp>
        <p:nvSpPr>
          <p:cNvPr id="56" name="Google Shape;56;p3"/>
          <p:cNvSpPr txBox="1"/>
          <p:nvPr/>
        </p:nvSpPr>
        <p:spPr>
          <a:xfrm>
            <a:off x="7034891" y="4560359"/>
            <a:ext cx="134619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VGG16</a:t>
            </a:r>
            <a:endParaRPr b="0" i="0" sz="1400" u="none" cap="none" strike="noStrike">
              <a:solidFill>
                <a:srgbClr val="000000"/>
              </a:solidFill>
              <a:latin typeface="Arial"/>
              <a:ea typeface="Arial"/>
              <a:cs typeface="Arial"/>
              <a:sym typeface="Arial"/>
            </a:endParaRPr>
          </a:p>
        </p:txBody>
      </p:sp>
      <p:sp>
        <p:nvSpPr>
          <p:cNvPr id="57" name="Google Shape;57;p3"/>
          <p:cNvSpPr/>
          <p:nvPr/>
        </p:nvSpPr>
        <p:spPr>
          <a:xfrm>
            <a:off x="7399866" y="1672166"/>
            <a:ext cx="160867" cy="2185087"/>
          </a:xfrm>
          <a:prstGeom prst="rect">
            <a:avLst/>
          </a:prstGeom>
          <a:noFill/>
          <a:ln cap="flat" cmpd="sng" w="190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 name="Google Shape;58;p3"/>
          <p:cNvSpPr txBox="1"/>
          <p:nvPr/>
        </p:nvSpPr>
        <p:spPr>
          <a:xfrm>
            <a:off x="8171294" y="1672166"/>
            <a:ext cx="110581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C00000"/>
                </a:solidFill>
                <a:latin typeface="Arial"/>
                <a:ea typeface="Arial"/>
                <a:cs typeface="Arial"/>
                <a:sym typeface="Arial"/>
              </a:rPr>
              <a:t>Filter size</a:t>
            </a:r>
            <a:endParaRPr b="0" i="0" sz="1100" u="none" cap="none" strike="noStrike">
              <a:solidFill>
                <a:srgbClr val="C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0"/>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a:latin typeface="Malgun Gothic"/>
                <a:ea typeface="Malgun Gothic"/>
                <a:cs typeface="Malgun Gothic"/>
                <a:sym typeface="Malgun Gothic"/>
              </a:rPr>
              <a:t>+ Transfer Learning &amp; Fine Tuning</a:t>
            </a:r>
            <a:endParaRPr b="0">
              <a:latin typeface="Malgun Gothic"/>
              <a:ea typeface="Malgun Gothic"/>
              <a:cs typeface="Malgun Gothic"/>
              <a:sym typeface="Malgun Gothic"/>
            </a:endParaRPr>
          </a:p>
        </p:txBody>
      </p:sp>
      <p:sp>
        <p:nvSpPr>
          <p:cNvPr id="300" name="Google Shape;300;p30"/>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pic>
        <p:nvPicPr>
          <p:cNvPr id="301" name="Google Shape;301;p30"/>
          <p:cNvPicPr preferRelativeResize="0"/>
          <p:nvPr/>
        </p:nvPicPr>
        <p:blipFill rotWithShape="1">
          <a:blip r:embed="rId3">
            <a:alphaModFix/>
          </a:blip>
          <a:srcRect b="0" l="0" r="0" t="0"/>
          <a:stretch/>
        </p:blipFill>
        <p:spPr>
          <a:xfrm>
            <a:off x="1507034" y="1496638"/>
            <a:ext cx="6129931" cy="261251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1"/>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a:latin typeface="Malgun Gothic"/>
                <a:ea typeface="Malgun Gothic"/>
                <a:cs typeface="Malgun Gothic"/>
                <a:sym typeface="Malgun Gothic"/>
              </a:rPr>
              <a:t>+ Transfer Learning &amp; Fine Tuning</a:t>
            </a:r>
            <a:endParaRPr b="0">
              <a:latin typeface="Malgun Gothic"/>
              <a:ea typeface="Malgun Gothic"/>
              <a:cs typeface="Malgun Gothic"/>
              <a:sym typeface="Malgun Gothic"/>
            </a:endParaRPr>
          </a:p>
        </p:txBody>
      </p:sp>
      <p:sp>
        <p:nvSpPr>
          <p:cNvPr id="307" name="Google Shape;307;p31"/>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pic>
        <p:nvPicPr>
          <p:cNvPr id="308" name="Google Shape;308;p31"/>
          <p:cNvPicPr preferRelativeResize="0"/>
          <p:nvPr/>
        </p:nvPicPr>
        <p:blipFill rotWithShape="1">
          <a:blip r:embed="rId3">
            <a:alphaModFix/>
          </a:blip>
          <a:srcRect b="0" l="0" r="0" t="0"/>
          <a:stretch/>
        </p:blipFill>
        <p:spPr>
          <a:xfrm>
            <a:off x="406400" y="1642533"/>
            <a:ext cx="2743200" cy="2197100"/>
          </a:xfrm>
          <a:prstGeom prst="rect">
            <a:avLst/>
          </a:prstGeom>
          <a:noFill/>
          <a:ln>
            <a:noFill/>
          </a:ln>
        </p:spPr>
      </p:pic>
      <p:pic>
        <p:nvPicPr>
          <p:cNvPr id="309" name="Google Shape;309;p31"/>
          <p:cNvPicPr preferRelativeResize="0"/>
          <p:nvPr/>
        </p:nvPicPr>
        <p:blipFill rotWithShape="1">
          <a:blip r:embed="rId4">
            <a:alphaModFix/>
          </a:blip>
          <a:srcRect b="0" l="0" r="0" t="0"/>
          <a:stretch/>
        </p:blipFill>
        <p:spPr>
          <a:xfrm>
            <a:off x="3213101" y="1658761"/>
            <a:ext cx="2717800" cy="2133600"/>
          </a:xfrm>
          <a:prstGeom prst="rect">
            <a:avLst/>
          </a:prstGeom>
          <a:noFill/>
          <a:ln>
            <a:noFill/>
          </a:ln>
        </p:spPr>
      </p:pic>
      <p:pic>
        <p:nvPicPr>
          <p:cNvPr id="310" name="Google Shape;310;p31"/>
          <p:cNvPicPr preferRelativeResize="0"/>
          <p:nvPr/>
        </p:nvPicPr>
        <p:blipFill rotWithShape="1">
          <a:blip r:embed="rId5">
            <a:alphaModFix/>
          </a:blip>
          <a:srcRect b="0" l="0" r="0" t="0"/>
          <a:stretch/>
        </p:blipFill>
        <p:spPr>
          <a:xfrm>
            <a:off x="6088944" y="1667933"/>
            <a:ext cx="2806700" cy="2146300"/>
          </a:xfrm>
          <a:prstGeom prst="rect">
            <a:avLst/>
          </a:prstGeom>
          <a:noFill/>
          <a:ln>
            <a:noFill/>
          </a:ln>
        </p:spPr>
      </p:pic>
      <p:sp>
        <p:nvSpPr>
          <p:cNvPr id="311" name="Google Shape;311;p31"/>
          <p:cNvSpPr txBox="1"/>
          <p:nvPr/>
        </p:nvSpPr>
        <p:spPr>
          <a:xfrm>
            <a:off x="1399822" y="4165600"/>
            <a:ext cx="4571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2" name="Google Shape;312;p31"/>
          <p:cNvSpPr txBox="1"/>
          <p:nvPr/>
        </p:nvSpPr>
        <p:spPr>
          <a:xfrm>
            <a:off x="824088" y="3931391"/>
            <a:ext cx="733886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Malgun Gothic"/>
                <a:ea typeface="Malgun Gothic"/>
                <a:cs typeface="Malgun Gothic"/>
                <a:sym typeface="Malgun Gothic"/>
              </a:rPr>
              <a:t>Layer Normalization              Batch Normalization                       VGG16 </a:t>
            </a:r>
            <a:endParaRPr b="0" i="0" sz="16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2"/>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a:latin typeface="Malgun Gothic"/>
                <a:ea typeface="Malgun Gothic"/>
                <a:cs typeface="Malgun Gothic"/>
                <a:sym typeface="Malgun Gothic"/>
              </a:rPr>
              <a:t>참고논문</a:t>
            </a:r>
            <a:endParaRPr b="0">
              <a:latin typeface="Malgun Gothic"/>
              <a:ea typeface="Malgun Gothic"/>
              <a:cs typeface="Malgun Gothic"/>
              <a:sym typeface="Malgun Gothic"/>
            </a:endParaRPr>
          </a:p>
        </p:txBody>
      </p:sp>
      <p:sp>
        <p:nvSpPr>
          <p:cNvPr id="318" name="Google Shape;318;p32"/>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sp>
        <p:nvSpPr>
          <p:cNvPr id="319" name="Google Shape;319;p32"/>
          <p:cNvSpPr txBox="1"/>
          <p:nvPr/>
        </p:nvSpPr>
        <p:spPr>
          <a:xfrm>
            <a:off x="1399822" y="4165600"/>
            <a:ext cx="4571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텍스트이(가) 표시된 사진&#10;&#10;자동 생성된 설명" id="320" name="Google Shape;320;p32"/>
          <p:cNvPicPr preferRelativeResize="0"/>
          <p:nvPr/>
        </p:nvPicPr>
        <p:blipFill rotWithShape="1">
          <a:blip r:embed="rId3">
            <a:alphaModFix/>
          </a:blip>
          <a:srcRect b="0" l="0" r="0" t="0"/>
          <a:stretch/>
        </p:blipFill>
        <p:spPr>
          <a:xfrm>
            <a:off x="2494028" y="1335269"/>
            <a:ext cx="4704659" cy="3138108"/>
          </a:xfrm>
          <a:prstGeom prst="rect">
            <a:avLst/>
          </a:prstGeom>
          <a:noFill/>
          <a:ln cap="flat" cmpd="sng" w="12700">
            <a:solidFill>
              <a:schemeClr val="dk1"/>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3"/>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0" lang="en-US">
                <a:latin typeface="Malgun Gothic"/>
                <a:ea typeface="Malgun Gothic"/>
                <a:cs typeface="Malgun Gothic"/>
                <a:sym typeface="Malgun Gothic"/>
              </a:rPr>
              <a:t>Thank you</a:t>
            </a:r>
            <a:br>
              <a:rPr b="0" lang="en-US">
                <a:latin typeface="Malgun Gothic"/>
                <a:ea typeface="Malgun Gothic"/>
                <a:cs typeface="Malgun Gothic"/>
                <a:sym typeface="Malgun Gothic"/>
              </a:rPr>
            </a:br>
            <a:r>
              <a:rPr b="0" lang="en-US">
                <a:latin typeface="Malgun Gothic"/>
                <a:ea typeface="Malgun Gothic"/>
                <a:cs typeface="Malgun Gothic"/>
                <a:sym typeface="Malgun Gothic"/>
              </a:rPr>
              <a:t>QnA</a:t>
            </a:r>
            <a:endParaRPr b="0">
              <a:latin typeface="Malgun Gothic"/>
              <a:ea typeface="Malgun Gothic"/>
              <a:cs typeface="Malgun Gothic"/>
              <a:sym typeface="Malgun Gothic"/>
            </a:endParaRPr>
          </a:p>
        </p:txBody>
      </p:sp>
      <p:sp>
        <p:nvSpPr>
          <p:cNvPr id="326" name="Google Shape;326;p33"/>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4"/>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sp>
        <p:nvSpPr>
          <p:cNvPr id="64" name="Google Shape;64;p4"/>
          <p:cNvSpPr txBox="1"/>
          <p:nvPr/>
        </p:nvSpPr>
        <p:spPr>
          <a:xfrm>
            <a:off x="304800" y="-570099"/>
            <a:ext cx="10515600" cy="1325563"/>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Economica"/>
              <a:buNone/>
            </a:pPr>
            <a:r>
              <a:rPr b="1" i="0" lang="en-US" sz="3000" u="none" cap="none" strike="noStrike">
                <a:solidFill>
                  <a:schemeClr val="dk1"/>
                </a:solidFill>
                <a:latin typeface="Arial"/>
                <a:ea typeface="Arial"/>
                <a:cs typeface="Arial"/>
                <a:sym typeface="Arial"/>
              </a:rPr>
              <a:t>1. Convolution</a:t>
            </a:r>
            <a:endParaRPr b="1" i="0" sz="3000" u="none" cap="none" strike="noStrike">
              <a:solidFill>
                <a:schemeClr val="dk1"/>
              </a:solidFill>
              <a:latin typeface="Arial"/>
              <a:ea typeface="Arial"/>
              <a:cs typeface="Arial"/>
              <a:sym typeface="Arial"/>
            </a:endParaRPr>
          </a:p>
        </p:txBody>
      </p:sp>
      <p:sp>
        <p:nvSpPr>
          <p:cNvPr id="65" name="Google Shape;65;p4"/>
          <p:cNvSpPr txBox="1"/>
          <p:nvPr/>
        </p:nvSpPr>
        <p:spPr>
          <a:xfrm>
            <a:off x="304800" y="1172173"/>
            <a:ext cx="8449733" cy="3485044"/>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 What is filter and kernel?</a:t>
            </a:r>
            <a:endParaRPr b="0" i="0" sz="1600" u="none" cap="none" strike="noStrike">
              <a:solidFill>
                <a:srgbClr val="292929"/>
              </a:solidFill>
              <a:latin typeface="Arial"/>
              <a:ea typeface="Arial"/>
              <a:cs typeface="Arial"/>
              <a:sym typeface="Arial"/>
            </a:endParaRPr>
          </a:p>
          <a:p>
            <a:pPr indent="-127000" lvl="0" marL="228600" marR="0" rtl="0" algn="l">
              <a:lnSpc>
                <a:spcPct val="90000"/>
              </a:lnSpc>
              <a:spcBef>
                <a:spcPts val="100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66" name="Google Shape;66;p4"/>
          <p:cNvSpPr txBox="1"/>
          <p:nvPr/>
        </p:nvSpPr>
        <p:spPr>
          <a:xfrm>
            <a:off x="304800" y="672134"/>
            <a:ext cx="10515600" cy="254152"/>
          </a:xfrm>
          <a:prstGeom prst="rect">
            <a:avLst/>
          </a:prstGeom>
          <a:noFill/>
          <a:ln>
            <a:noFill/>
          </a:ln>
        </p:spPr>
        <p:txBody>
          <a:bodyPr anchorCtr="0" anchor="t"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0000"/>
              </a:buClr>
              <a:buSzPct val="100000"/>
              <a:buFont typeface="Arial"/>
              <a:buNone/>
            </a:pPr>
            <a:r>
              <a:rPr b="1" i="0" lang="en-US" sz="1500" u="none" cap="none" strike="noStrike">
                <a:solidFill>
                  <a:schemeClr val="dk1"/>
                </a:solidFill>
                <a:highlight>
                  <a:srgbClr val="C0C0C0"/>
                </a:highlight>
                <a:latin typeface="Arial"/>
                <a:ea typeface="Arial"/>
                <a:cs typeface="Arial"/>
                <a:sym typeface="Arial"/>
              </a:rPr>
              <a:t>tf.keras.layers.Conv2D(</a:t>
            </a:r>
            <a:r>
              <a:rPr b="1" i="0" lang="en-US" sz="1500" u="none" cap="none" strike="noStrike">
                <a:solidFill>
                  <a:srgbClr val="C00000"/>
                </a:solidFill>
                <a:highlight>
                  <a:srgbClr val="C0C0C0"/>
                </a:highlight>
                <a:latin typeface="Arial"/>
                <a:ea typeface="Arial"/>
                <a:cs typeface="Arial"/>
                <a:sym typeface="Arial"/>
              </a:rPr>
              <a:t>filters = 32, kernel_size = (3,3)</a:t>
            </a:r>
            <a:r>
              <a:rPr b="1" i="0" lang="en-US" sz="1500" u="none" cap="none" strike="noStrike">
                <a:solidFill>
                  <a:schemeClr val="dk1"/>
                </a:solidFill>
                <a:highlight>
                  <a:srgbClr val="C0C0C0"/>
                </a:highlight>
                <a:latin typeface="Arial"/>
                <a:ea typeface="Arial"/>
                <a:cs typeface="Arial"/>
                <a:sym typeface="Arial"/>
              </a:rPr>
              <a:t>, strides = (1,1), padding='same', activation='relu’)</a:t>
            </a:r>
            <a:endParaRPr/>
          </a:p>
          <a:p>
            <a:pPr indent="0" lvl="0" marL="0" marR="0" rtl="0" algn="l">
              <a:lnSpc>
                <a:spcPct val="90000"/>
              </a:lnSpc>
              <a:spcBef>
                <a:spcPts val="1000"/>
              </a:spcBef>
              <a:spcAft>
                <a:spcPts val="0"/>
              </a:spcAft>
              <a:buClr>
                <a:srgbClr val="000000"/>
              </a:buClr>
              <a:buSzPct val="100000"/>
              <a:buFont typeface="Arial"/>
              <a:buNone/>
            </a:pPr>
            <a:r>
              <a:t/>
            </a:r>
            <a:endParaRPr b="1" i="0" sz="1600" u="none" cap="none" strike="noStrike">
              <a:solidFill>
                <a:schemeClr val="dk1"/>
              </a:solidFill>
              <a:highlight>
                <a:srgbClr val="C0C0C0"/>
              </a:highlight>
              <a:latin typeface="Arial"/>
              <a:ea typeface="Arial"/>
              <a:cs typeface="Arial"/>
              <a:sym typeface="Arial"/>
            </a:endParaRPr>
          </a:p>
          <a:p>
            <a:pPr indent="-134620" lvl="0" marL="228600" marR="0" rtl="0" algn="l">
              <a:lnSpc>
                <a:spcPct val="90000"/>
              </a:lnSpc>
              <a:spcBef>
                <a:spcPts val="1000"/>
              </a:spcBef>
              <a:spcAft>
                <a:spcPts val="0"/>
              </a:spcAft>
              <a:buClr>
                <a:srgbClr val="000000"/>
              </a:buClr>
              <a:buSzPct val="100000"/>
              <a:buFont typeface="Arial"/>
              <a:buNone/>
            </a:pPr>
            <a:r>
              <a:t/>
            </a:r>
            <a:endParaRPr b="0" i="0" sz="1600" u="none" cap="none" strike="noStrike">
              <a:solidFill>
                <a:schemeClr val="dk1"/>
              </a:solidFill>
              <a:highlight>
                <a:srgbClr val="C0C0C0"/>
              </a:highlight>
              <a:latin typeface="Arial"/>
              <a:ea typeface="Arial"/>
              <a:cs typeface="Arial"/>
              <a:sym typeface="Arial"/>
            </a:endParaRPr>
          </a:p>
        </p:txBody>
      </p:sp>
      <p:pic>
        <p:nvPicPr>
          <p:cNvPr id="67" name="Google Shape;67;p4"/>
          <p:cNvPicPr preferRelativeResize="0"/>
          <p:nvPr/>
        </p:nvPicPr>
        <p:blipFill rotWithShape="1">
          <a:blip r:embed="rId3">
            <a:alphaModFix/>
          </a:blip>
          <a:srcRect b="0" l="0" r="0" t="0"/>
          <a:stretch/>
        </p:blipFill>
        <p:spPr>
          <a:xfrm>
            <a:off x="1049867" y="1643975"/>
            <a:ext cx="5963707" cy="3013242"/>
          </a:xfrm>
          <a:prstGeom prst="rect">
            <a:avLst/>
          </a:prstGeom>
          <a:noFill/>
          <a:ln>
            <a:noFill/>
          </a:ln>
        </p:spPr>
      </p:pic>
      <p:sp>
        <p:nvSpPr>
          <p:cNvPr id="68" name="Google Shape;68;p4"/>
          <p:cNvSpPr/>
          <p:nvPr/>
        </p:nvSpPr>
        <p:spPr>
          <a:xfrm>
            <a:off x="2218267" y="3530600"/>
            <a:ext cx="2751666" cy="440727"/>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 name="Google Shape;69;p4"/>
          <p:cNvSpPr/>
          <p:nvPr/>
        </p:nvSpPr>
        <p:spPr>
          <a:xfrm>
            <a:off x="1312335" y="4360332"/>
            <a:ext cx="237067" cy="229149"/>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 name="Google Shape;70;p4"/>
          <p:cNvSpPr/>
          <p:nvPr/>
        </p:nvSpPr>
        <p:spPr>
          <a:xfrm>
            <a:off x="4402665" y="1709279"/>
            <a:ext cx="237067" cy="25455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1" name="Google Shape;71;p4"/>
          <p:cNvSpPr txBox="1"/>
          <p:nvPr/>
        </p:nvSpPr>
        <p:spPr>
          <a:xfrm>
            <a:off x="3928532" y="1439334"/>
            <a:ext cx="8212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70C0"/>
                </a:solidFill>
                <a:latin typeface="Arial"/>
                <a:ea typeface="Arial"/>
                <a:cs typeface="Arial"/>
                <a:sym typeface="Arial"/>
              </a:rPr>
              <a:t>channel</a:t>
            </a:r>
            <a:endParaRPr b="0" i="0" sz="1400" u="none" cap="none" strike="noStrike">
              <a:solidFill>
                <a:srgbClr val="0070C0"/>
              </a:solidFill>
              <a:latin typeface="Arial"/>
              <a:ea typeface="Arial"/>
              <a:cs typeface="Arial"/>
              <a:sym typeface="Arial"/>
            </a:endParaRPr>
          </a:p>
        </p:txBody>
      </p:sp>
      <p:sp>
        <p:nvSpPr>
          <p:cNvPr id="72" name="Google Shape;72;p4"/>
          <p:cNvSpPr/>
          <p:nvPr/>
        </p:nvSpPr>
        <p:spPr>
          <a:xfrm>
            <a:off x="4724402" y="1713698"/>
            <a:ext cx="372529" cy="238054"/>
          </a:xfrm>
          <a:prstGeom prst="rect">
            <a:avLst/>
          </a:prstGeom>
          <a:no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3" name="Google Shape;73;p4"/>
          <p:cNvSpPr txBox="1"/>
          <p:nvPr/>
        </p:nvSpPr>
        <p:spPr>
          <a:xfrm>
            <a:off x="3928534" y="1441354"/>
            <a:ext cx="8212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70C0"/>
                </a:solidFill>
                <a:latin typeface="Arial"/>
                <a:ea typeface="Arial"/>
                <a:cs typeface="Arial"/>
                <a:sym typeface="Arial"/>
              </a:rPr>
              <a:t>channel</a:t>
            </a:r>
            <a:endParaRPr b="0" i="0" sz="1400" u="none" cap="none" strike="noStrike">
              <a:solidFill>
                <a:srgbClr val="0070C0"/>
              </a:solidFill>
              <a:latin typeface="Arial"/>
              <a:ea typeface="Arial"/>
              <a:cs typeface="Arial"/>
              <a:sym typeface="Arial"/>
            </a:endParaRPr>
          </a:p>
        </p:txBody>
      </p:sp>
      <p:sp>
        <p:nvSpPr>
          <p:cNvPr id="74" name="Google Shape;74;p4"/>
          <p:cNvSpPr txBox="1"/>
          <p:nvPr/>
        </p:nvSpPr>
        <p:spPr>
          <a:xfrm>
            <a:off x="4749799" y="1436866"/>
            <a:ext cx="144780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kernel_size</a:t>
            </a:r>
            <a:endParaRPr b="0" i="0" sz="1400" u="none" cap="none" strike="noStrike">
              <a:solidFill>
                <a:srgbClr val="00B050"/>
              </a:solidFill>
              <a:latin typeface="Arial"/>
              <a:ea typeface="Arial"/>
              <a:cs typeface="Arial"/>
              <a:sym typeface="Arial"/>
            </a:endParaRPr>
          </a:p>
        </p:txBody>
      </p:sp>
      <p:sp>
        <p:nvSpPr>
          <p:cNvPr id="75" name="Google Shape;75;p4"/>
          <p:cNvSpPr/>
          <p:nvPr/>
        </p:nvSpPr>
        <p:spPr>
          <a:xfrm>
            <a:off x="5359400" y="4402666"/>
            <a:ext cx="237067" cy="186815"/>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6" name="Google Shape;76;p4"/>
          <p:cNvSpPr txBox="1"/>
          <p:nvPr/>
        </p:nvSpPr>
        <p:spPr>
          <a:xfrm>
            <a:off x="5325529" y="4600881"/>
            <a:ext cx="144780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C00000"/>
                </a:solidFill>
                <a:latin typeface="Arial"/>
                <a:ea typeface="Arial"/>
                <a:cs typeface="Arial"/>
                <a:sym typeface="Arial"/>
              </a:rPr>
              <a:t>filters</a:t>
            </a:r>
            <a:endParaRPr b="0" i="0" sz="1400" u="none" cap="none" strike="noStrike">
              <a:solidFill>
                <a:srgbClr val="C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5"/>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sp>
        <p:nvSpPr>
          <p:cNvPr id="82" name="Google Shape;82;p5"/>
          <p:cNvSpPr txBox="1"/>
          <p:nvPr/>
        </p:nvSpPr>
        <p:spPr>
          <a:xfrm>
            <a:off x="809022" y="1932946"/>
            <a:ext cx="5791200" cy="632355"/>
          </a:xfrm>
          <a:prstGeom prst="rect">
            <a:avLst/>
          </a:prstGeom>
          <a:noFill/>
          <a:ln>
            <a:noFill/>
          </a:ln>
        </p:spPr>
        <p:txBody>
          <a:bodyPr anchorCtr="0" anchor="ctr" bIns="45700" lIns="91425" spcFirstLastPara="1" rIns="91425" wrap="square" tIns="45700">
            <a:normAutofit fontScale="92500" lnSpcReduction="10000"/>
          </a:bodyPr>
          <a:lstStyle/>
          <a:p>
            <a:pPr indent="0" lvl="0" marL="0" marR="0" rtl="0" algn="l">
              <a:lnSpc>
                <a:spcPct val="90000"/>
              </a:lnSpc>
              <a:spcBef>
                <a:spcPts val="0"/>
              </a:spcBef>
              <a:spcAft>
                <a:spcPts val="0"/>
              </a:spcAft>
              <a:buClr>
                <a:srgbClr val="000000"/>
              </a:buClr>
              <a:buSzPct val="100000"/>
              <a:buFont typeface="Arial"/>
              <a:buNone/>
            </a:pPr>
            <a:r>
              <a:t/>
            </a:r>
            <a:endParaRPr b="0" i="0" sz="4400" u="none" cap="none" strike="noStrike">
              <a:solidFill>
                <a:schemeClr val="dk1"/>
              </a:solidFill>
              <a:latin typeface="Arial"/>
              <a:ea typeface="Arial"/>
              <a:cs typeface="Arial"/>
              <a:sym typeface="Arial"/>
            </a:endParaRPr>
          </a:p>
        </p:txBody>
      </p:sp>
      <p:sp>
        <p:nvSpPr>
          <p:cNvPr id="83" name="Google Shape;83;p5"/>
          <p:cNvSpPr txBox="1"/>
          <p:nvPr/>
        </p:nvSpPr>
        <p:spPr>
          <a:xfrm>
            <a:off x="304800" y="1134764"/>
            <a:ext cx="10414000" cy="207579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2)  Deciding Optimal Kernel for CNN</a:t>
            </a:r>
            <a:endParaRPr b="0" i="0" sz="1600" u="none" cap="none" strike="noStrike">
              <a:solidFill>
                <a:srgbClr val="292929"/>
              </a:solidFill>
              <a:latin typeface="Arial"/>
              <a:ea typeface="Arial"/>
              <a:cs typeface="Arial"/>
              <a:sym typeface="Arial"/>
            </a:endParaRPr>
          </a:p>
          <a:p>
            <a:pPr indent="-228600" lvl="1" marL="685800" marR="0" rtl="0" algn="l">
              <a:lnSpc>
                <a:spcPct val="90000"/>
              </a:lnSpc>
              <a:spcBef>
                <a:spcPts val="500"/>
              </a:spcBef>
              <a:spcAft>
                <a:spcPts val="0"/>
              </a:spcAft>
              <a:buClr>
                <a:srgbClr val="000000"/>
              </a:buClr>
              <a:buSzPts val="1400"/>
              <a:buFont typeface="Arial"/>
              <a:buChar char="•"/>
            </a:pPr>
            <a:r>
              <a:rPr b="0" i="0" lang="en-US" sz="1400" u="sng" cap="none" strike="noStrike">
                <a:solidFill>
                  <a:srgbClr val="292929"/>
                </a:solidFill>
                <a:latin typeface="Arial"/>
                <a:ea typeface="Arial"/>
                <a:cs typeface="Arial"/>
                <a:sym typeface="Arial"/>
              </a:rPr>
              <a:t>smaller kernel sizes </a:t>
            </a:r>
            <a:r>
              <a:rPr b="0" i="0" lang="en-US" sz="1400" u="none" cap="none" strike="noStrike">
                <a:solidFill>
                  <a:srgbClr val="292929"/>
                </a:solidFill>
                <a:latin typeface="Arial"/>
                <a:ea typeface="Arial"/>
                <a:cs typeface="Arial"/>
                <a:sym typeface="Arial"/>
              </a:rPr>
              <a:t>are and should be a popular choice over larger sizes</a:t>
            </a:r>
            <a:endParaRPr/>
          </a:p>
          <a:p>
            <a:pPr indent="-228600" lvl="1" marL="685800" marR="0" rtl="0" algn="l">
              <a:lnSpc>
                <a:spcPct val="90000"/>
              </a:lnSpc>
              <a:spcBef>
                <a:spcPts val="500"/>
              </a:spcBef>
              <a:spcAft>
                <a:spcPts val="0"/>
              </a:spcAft>
              <a:buClr>
                <a:srgbClr val="000000"/>
              </a:buClr>
              <a:buSzPts val="1400"/>
              <a:buFont typeface="Arial"/>
              <a:buChar char="•"/>
            </a:pPr>
            <a:r>
              <a:rPr b="0" i="0" lang="en-US" sz="1400" u="sng" cap="none" strike="noStrike">
                <a:solidFill>
                  <a:srgbClr val="292929"/>
                </a:solidFill>
                <a:latin typeface="Arial"/>
                <a:ea typeface="Arial"/>
                <a:cs typeface="Arial"/>
                <a:sym typeface="Arial"/>
              </a:rPr>
              <a:t>a preference for odd number </a:t>
            </a:r>
            <a:r>
              <a:rPr b="0" i="0" lang="en-US" sz="1400" u="none" cap="none" strike="noStrike">
                <a:solidFill>
                  <a:srgbClr val="292929"/>
                </a:solidFill>
                <a:latin typeface="Arial"/>
                <a:ea typeface="Arial"/>
                <a:cs typeface="Arial"/>
                <a:sym typeface="Arial"/>
              </a:rPr>
              <a:t>as kernel size over a 2x2 or 4x4 kernel size</a:t>
            </a:r>
            <a:endParaRPr/>
          </a:p>
          <a:p>
            <a:pPr indent="0" lvl="1" marL="457200" marR="0" rtl="0" algn="l">
              <a:lnSpc>
                <a:spcPct val="90000"/>
              </a:lnSpc>
              <a:spcBef>
                <a:spcPts val="500"/>
              </a:spcBef>
              <a:spcAft>
                <a:spcPts val="0"/>
              </a:spcAft>
              <a:buClr>
                <a:srgbClr val="000000"/>
              </a:buClr>
              <a:buSzPts val="1400"/>
              <a:buFont typeface="Arial"/>
              <a:buNone/>
            </a:pPr>
            <a:r>
              <a:rPr b="0" i="0" lang="en-US" sz="1400" u="none" cap="none" strike="noStrike">
                <a:solidFill>
                  <a:srgbClr val="292929"/>
                </a:solidFill>
                <a:highlight>
                  <a:srgbClr val="FFFF00"/>
                </a:highlight>
                <a:latin typeface="Arial"/>
                <a:ea typeface="Arial"/>
                <a:cs typeface="Arial"/>
                <a:sym typeface="Arial"/>
              </a:rPr>
              <a:t>&gt; kernel_size = (3,3) is popular</a:t>
            </a:r>
            <a:endParaRPr/>
          </a:p>
          <a:p>
            <a:pPr indent="-127000" lvl="0" marL="228600" marR="0" rtl="0" algn="l">
              <a:lnSpc>
                <a:spcPct val="90000"/>
              </a:lnSpc>
              <a:spcBef>
                <a:spcPts val="100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84" name="Google Shape;84;p5"/>
          <p:cNvPicPr preferRelativeResize="0"/>
          <p:nvPr/>
        </p:nvPicPr>
        <p:blipFill rotWithShape="1">
          <a:blip r:embed="rId3">
            <a:alphaModFix/>
          </a:blip>
          <a:srcRect b="0" l="0" r="0" t="0"/>
          <a:stretch/>
        </p:blipFill>
        <p:spPr>
          <a:xfrm>
            <a:off x="594883" y="2288180"/>
            <a:ext cx="3586701" cy="2369037"/>
          </a:xfrm>
          <a:prstGeom prst="rect">
            <a:avLst/>
          </a:prstGeom>
          <a:noFill/>
          <a:ln>
            <a:noFill/>
          </a:ln>
        </p:spPr>
      </p:pic>
      <p:pic>
        <p:nvPicPr>
          <p:cNvPr id="85" name="Google Shape;85;p5"/>
          <p:cNvPicPr preferRelativeResize="0"/>
          <p:nvPr/>
        </p:nvPicPr>
        <p:blipFill rotWithShape="1">
          <a:blip r:embed="rId4">
            <a:alphaModFix/>
          </a:blip>
          <a:srcRect b="0" l="0" r="0" t="0"/>
          <a:stretch/>
        </p:blipFill>
        <p:spPr>
          <a:xfrm>
            <a:off x="5063068" y="2403869"/>
            <a:ext cx="3385250" cy="2214412"/>
          </a:xfrm>
          <a:prstGeom prst="rect">
            <a:avLst/>
          </a:prstGeom>
          <a:noFill/>
          <a:ln>
            <a:noFill/>
          </a:ln>
        </p:spPr>
      </p:pic>
      <p:sp>
        <p:nvSpPr>
          <p:cNvPr id="86" name="Google Shape;86;p5"/>
          <p:cNvSpPr txBox="1"/>
          <p:nvPr/>
        </p:nvSpPr>
        <p:spPr>
          <a:xfrm>
            <a:off x="304800" y="-570099"/>
            <a:ext cx="10515600" cy="1325563"/>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Economica"/>
              <a:buNone/>
            </a:pPr>
            <a:r>
              <a:rPr b="1" i="0" lang="en-US" sz="3000" u="none" cap="none" strike="noStrike">
                <a:solidFill>
                  <a:schemeClr val="dk1"/>
                </a:solidFill>
                <a:latin typeface="Arial"/>
                <a:ea typeface="Arial"/>
                <a:cs typeface="Arial"/>
                <a:sym typeface="Arial"/>
              </a:rPr>
              <a:t>1. Convolution</a:t>
            </a:r>
            <a:endParaRPr b="1" i="0" sz="3000" u="none" cap="none" strike="noStrike">
              <a:solidFill>
                <a:schemeClr val="dk1"/>
              </a:solidFill>
              <a:latin typeface="Arial"/>
              <a:ea typeface="Arial"/>
              <a:cs typeface="Arial"/>
              <a:sym typeface="Arial"/>
            </a:endParaRPr>
          </a:p>
        </p:txBody>
      </p:sp>
      <p:sp>
        <p:nvSpPr>
          <p:cNvPr id="87" name="Google Shape;87;p5"/>
          <p:cNvSpPr txBox="1"/>
          <p:nvPr/>
        </p:nvSpPr>
        <p:spPr>
          <a:xfrm>
            <a:off x="304800" y="672134"/>
            <a:ext cx="10515600" cy="254152"/>
          </a:xfrm>
          <a:prstGeom prst="rect">
            <a:avLst/>
          </a:prstGeom>
          <a:noFill/>
          <a:ln>
            <a:noFill/>
          </a:ln>
        </p:spPr>
        <p:txBody>
          <a:bodyPr anchorCtr="0" anchor="t" bIns="45700" lIns="91425" spcFirstLastPara="1" rIns="91425" wrap="square" tIns="45700">
            <a:normAutofit fontScale="85000" lnSpcReduction="20000"/>
          </a:bodyPr>
          <a:lstStyle/>
          <a:p>
            <a:pPr indent="0" lvl="0" marL="0" marR="0" rtl="0" algn="l">
              <a:lnSpc>
                <a:spcPct val="90000"/>
              </a:lnSpc>
              <a:spcBef>
                <a:spcPts val="0"/>
              </a:spcBef>
              <a:spcAft>
                <a:spcPts val="0"/>
              </a:spcAft>
              <a:buClr>
                <a:srgbClr val="000000"/>
              </a:buClr>
              <a:buSzPct val="100000"/>
              <a:buFont typeface="Arial"/>
              <a:buNone/>
            </a:pPr>
            <a:r>
              <a:rPr b="1" i="0" lang="en-US" sz="1500" u="none" cap="none" strike="noStrike">
                <a:solidFill>
                  <a:schemeClr val="dk1"/>
                </a:solidFill>
                <a:highlight>
                  <a:srgbClr val="C0C0C0"/>
                </a:highlight>
                <a:latin typeface="Arial"/>
                <a:ea typeface="Arial"/>
                <a:cs typeface="Arial"/>
                <a:sym typeface="Arial"/>
              </a:rPr>
              <a:t>tf.keras.layers.Conv2D(filters = 32, kernel_size = (3,3), strides = (1,1), padding='same', activation='relu’)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6"/>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Arial"/>
                <a:ea typeface="Arial"/>
                <a:cs typeface="Arial"/>
                <a:sym typeface="Arial"/>
              </a:rPr>
              <a:t>2. Pooling</a:t>
            </a:r>
            <a:br>
              <a:rPr lang="en-US">
                <a:latin typeface="Arial"/>
                <a:ea typeface="Arial"/>
                <a:cs typeface="Arial"/>
                <a:sym typeface="Arial"/>
              </a:rPr>
            </a:br>
            <a:r>
              <a:rPr lang="en-US" sz="1300">
                <a:highlight>
                  <a:srgbClr val="C0C0C0"/>
                </a:highlight>
                <a:latin typeface="Arial"/>
                <a:ea typeface="Arial"/>
                <a:cs typeface="Arial"/>
                <a:sym typeface="Arial"/>
              </a:rPr>
              <a:t>tf.keras.layers.MaxPool2D(pool_size=(2,2))</a:t>
            </a:r>
            <a:r>
              <a:rPr lang="en-US" sz="1300">
                <a:latin typeface="Arial"/>
                <a:ea typeface="Arial"/>
                <a:cs typeface="Arial"/>
                <a:sym typeface="Arial"/>
              </a:rPr>
              <a:t>  &amp;  </a:t>
            </a:r>
            <a:r>
              <a:rPr lang="en-US" sz="1300">
                <a:highlight>
                  <a:srgbClr val="C0C0C0"/>
                </a:highlight>
                <a:latin typeface="Arial"/>
                <a:ea typeface="Arial"/>
                <a:cs typeface="Arial"/>
                <a:sym typeface="Arial"/>
              </a:rPr>
              <a:t>tf.keras.layers.GlobalMaxPool2D()</a:t>
            </a:r>
            <a:endParaRPr b="0" sz="1300">
              <a:latin typeface="Arial"/>
              <a:ea typeface="Arial"/>
              <a:cs typeface="Arial"/>
              <a:sym typeface="Arial"/>
            </a:endParaRPr>
          </a:p>
        </p:txBody>
      </p:sp>
      <p:sp>
        <p:nvSpPr>
          <p:cNvPr id="93" name="Google Shape;93;p6"/>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sp>
        <p:nvSpPr>
          <p:cNvPr id="94" name="Google Shape;94;p6"/>
          <p:cNvSpPr txBox="1"/>
          <p:nvPr>
            <p:ph idx="1" type="body"/>
          </p:nvPr>
        </p:nvSpPr>
        <p:spPr>
          <a:xfrm>
            <a:off x="143933" y="1003500"/>
            <a:ext cx="8160600" cy="375265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US" sz="1100">
                <a:latin typeface="Arial"/>
                <a:ea typeface="Arial"/>
                <a:cs typeface="Arial"/>
                <a:sym typeface="Arial"/>
              </a:rPr>
              <a:t>Difference btw MaxPool2D and GlobalMaxPool</a:t>
            </a:r>
            <a:endParaRPr sz="1100">
              <a:latin typeface="Arial"/>
              <a:ea typeface="Arial"/>
              <a:cs typeface="Arial"/>
              <a:sym typeface="Arial"/>
            </a:endParaRPr>
          </a:p>
          <a:p>
            <a:pPr indent="-317500" lvl="1" marL="914400" rtl="0" algn="l">
              <a:lnSpc>
                <a:spcPct val="100000"/>
              </a:lnSpc>
              <a:spcBef>
                <a:spcPts val="1600"/>
              </a:spcBef>
              <a:spcAft>
                <a:spcPts val="0"/>
              </a:spcAft>
              <a:buSzPts val="1400"/>
              <a:buChar char="○"/>
            </a:pPr>
            <a:r>
              <a:rPr b="0" i="0" lang="en-US" sz="1100" u="none" cap="none" strike="noStrike">
                <a:solidFill>
                  <a:srgbClr val="37474F"/>
                </a:solidFill>
                <a:latin typeface="Arial"/>
                <a:ea typeface="Arial"/>
                <a:cs typeface="Arial"/>
                <a:sym typeface="Arial"/>
              </a:rPr>
              <a:t>tf.keras.layers.</a:t>
            </a:r>
            <a:r>
              <a:rPr b="0" i="0" lang="en-US" sz="1100" u="none" cap="none" strike="noStrike">
                <a:solidFill>
                  <a:srgbClr val="9C27B0"/>
                </a:solidFill>
                <a:latin typeface="Arial"/>
                <a:ea typeface="Arial"/>
                <a:cs typeface="Arial"/>
                <a:sym typeface="Arial"/>
              </a:rPr>
              <a:t>MaxPool2D</a:t>
            </a:r>
            <a:r>
              <a:rPr b="0" i="0" lang="en-US" sz="1100" u="none" cap="none" strike="noStrike">
                <a:solidFill>
                  <a:srgbClr val="37474F"/>
                </a:solidFill>
                <a:latin typeface="Arial"/>
                <a:ea typeface="Arial"/>
                <a:cs typeface="Arial"/>
                <a:sym typeface="Arial"/>
              </a:rPr>
              <a:t>(pool_size=(</a:t>
            </a:r>
            <a:r>
              <a:rPr b="0" i="0" lang="en-US" sz="1100" u="none" cap="none" strike="noStrike">
                <a:solidFill>
                  <a:srgbClr val="C53929"/>
                </a:solidFill>
                <a:latin typeface="Arial"/>
                <a:ea typeface="Arial"/>
                <a:cs typeface="Arial"/>
                <a:sym typeface="Arial"/>
              </a:rPr>
              <a:t>2</a:t>
            </a:r>
            <a:r>
              <a:rPr b="0" i="0" lang="en-US" sz="1100" u="none" cap="none" strike="noStrike">
                <a:solidFill>
                  <a:srgbClr val="37474F"/>
                </a:solidFill>
                <a:latin typeface="Arial"/>
                <a:ea typeface="Arial"/>
                <a:cs typeface="Arial"/>
                <a:sym typeface="Arial"/>
              </a:rPr>
              <a:t>, </a:t>
            </a:r>
            <a:r>
              <a:rPr b="0" i="0" lang="en-US" sz="1100" u="none" cap="none" strike="noStrike">
                <a:solidFill>
                  <a:srgbClr val="C53929"/>
                </a:solidFill>
                <a:latin typeface="Arial"/>
                <a:ea typeface="Arial"/>
                <a:cs typeface="Arial"/>
                <a:sym typeface="Arial"/>
              </a:rPr>
              <a:t>2</a:t>
            </a:r>
            <a:r>
              <a:rPr b="0" i="0" lang="en-US" sz="1100" u="none" cap="none" strike="noStrike">
                <a:solidFill>
                  <a:srgbClr val="37474F"/>
                </a:solidFill>
                <a:latin typeface="Arial"/>
                <a:ea typeface="Arial"/>
                <a:cs typeface="Arial"/>
                <a:sym typeface="Arial"/>
              </a:rPr>
              <a:t>), strides=</a:t>
            </a:r>
            <a:r>
              <a:rPr b="0" i="0" lang="en-US" sz="1100" u="none" cap="none" strike="noStrike">
                <a:solidFill>
                  <a:srgbClr val="3B78E7"/>
                </a:solidFill>
                <a:latin typeface="Arial"/>
                <a:ea typeface="Arial"/>
                <a:cs typeface="Arial"/>
                <a:sym typeface="Arial"/>
              </a:rPr>
              <a:t>None</a:t>
            </a:r>
            <a:r>
              <a:rPr b="0" i="0" lang="en-US" sz="1100" u="none" cap="none" strike="noStrike">
                <a:solidFill>
                  <a:srgbClr val="37474F"/>
                </a:solidFill>
                <a:latin typeface="Arial"/>
                <a:ea typeface="Arial"/>
                <a:cs typeface="Arial"/>
                <a:sym typeface="Arial"/>
              </a:rPr>
              <a:t>, padding=</a:t>
            </a:r>
            <a:r>
              <a:rPr b="0" i="0" lang="en-US" sz="1100" u="none" cap="none" strike="noStrike">
                <a:solidFill>
                  <a:srgbClr val="0D904F"/>
                </a:solidFill>
                <a:latin typeface="Arial"/>
                <a:ea typeface="Arial"/>
                <a:cs typeface="Arial"/>
                <a:sym typeface="Arial"/>
              </a:rPr>
              <a:t>'valid’</a:t>
            </a:r>
            <a:r>
              <a:rPr b="0" i="0" lang="en-US" sz="1100" u="none" cap="none" strike="noStrike">
                <a:solidFill>
                  <a:srgbClr val="37474F"/>
                </a:solidFill>
                <a:latin typeface="Arial"/>
                <a:ea typeface="Arial"/>
                <a:cs typeface="Arial"/>
                <a:sym typeface="Arial"/>
              </a:rPr>
              <a:t>, </a:t>
            </a:r>
            <a:br>
              <a:rPr b="0" i="0" lang="en-US" sz="1100" u="none" cap="none" strike="noStrike">
                <a:solidFill>
                  <a:srgbClr val="37474F"/>
                </a:solidFill>
                <a:latin typeface="Arial"/>
                <a:ea typeface="Arial"/>
                <a:cs typeface="Arial"/>
                <a:sym typeface="Arial"/>
              </a:rPr>
            </a:br>
            <a:r>
              <a:rPr b="0" i="0" lang="en-US" sz="1100" u="none" cap="none" strike="noStrike">
                <a:solidFill>
                  <a:srgbClr val="37474F"/>
                </a:solidFill>
                <a:latin typeface="Arial"/>
                <a:ea typeface="Arial"/>
                <a:cs typeface="Arial"/>
                <a:sym typeface="Arial"/>
              </a:rPr>
              <a:t>	  	data_format=</a:t>
            </a:r>
            <a:r>
              <a:rPr b="0" i="0" lang="en-US" sz="1100" u="none" cap="none" strike="noStrike">
                <a:solidFill>
                  <a:srgbClr val="3B78E7"/>
                </a:solidFill>
                <a:latin typeface="Arial"/>
                <a:ea typeface="Arial"/>
                <a:cs typeface="Arial"/>
                <a:sym typeface="Arial"/>
              </a:rPr>
              <a:t>None</a:t>
            </a:r>
            <a:r>
              <a:rPr b="0" i="0" lang="en-US" sz="1100" u="none" cap="none" strike="noStrike">
                <a:solidFill>
                  <a:srgbClr val="37474F"/>
                </a:solidFill>
                <a:latin typeface="Arial"/>
                <a:ea typeface="Arial"/>
                <a:cs typeface="Arial"/>
                <a:sym typeface="Arial"/>
              </a:rPr>
              <a:t>,</a:t>
            </a:r>
            <a:r>
              <a:rPr lang="en-US" sz="1100">
                <a:solidFill>
                  <a:srgbClr val="37474F"/>
                </a:solidFill>
                <a:latin typeface="Arial"/>
                <a:ea typeface="Arial"/>
                <a:cs typeface="Arial"/>
                <a:sym typeface="Arial"/>
              </a:rPr>
              <a:t> </a:t>
            </a:r>
            <a:r>
              <a:rPr b="0" i="0" lang="en-US" sz="1100" u="none" cap="none" strike="noStrike">
                <a:solidFill>
                  <a:srgbClr val="37474F"/>
                </a:solidFill>
                <a:latin typeface="Arial"/>
                <a:ea typeface="Arial"/>
                <a:cs typeface="Arial"/>
                <a:sym typeface="Arial"/>
              </a:rPr>
              <a:t>**kwargs)</a:t>
            </a: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304800" lvl="2" marL="1371600" rtl="0" algn="l">
              <a:lnSpc>
                <a:spcPct val="100000"/>
              </a:lnSpc>
              <a:spcBef>
                <a:spcPts val="1600"/>
              </a:spcBef>
              <a:spcAft>
                <a:spcPts val="0"/>
              </a:spcAft>
              <a:buSzPts val="1200"/>
              <a:buChar char="■"/>
            </a:pPr>
            <a:r>
              <a:rPr b="1" i="0" lang="en-US" sz="1100">
                <a:solidFill>
                  <a:srgbClr val="202124"/>
                </a:solidFill>
                <a:latin typeface="Arial"/>
                <a:ea typeface="Arial"/>
                <a:cs typeface="Arial"/>
                <a:sym typeface="Arial"/>
              </a:rPr>
              <a:t>Output shape:</a:t>
            </a:r>
            <a:endParaRPr/>
          </a:p>
          <a:p>
            <a:pPr indent="-304800" lvl="3" marL="1828800" rtl="0" algn="l">
              <a:lnSpc>
                <a:spcPct val="100000"/>
              </a:lnSpc>
              <a:spcBef>
                <a:spcPts val="1600"/>
              </a:spcBef>
              <a:spcAft>
                <a:spcPts val="0"/>
              </a:spcAft>
              <a:buSzPts val="1200"/>
              <a:buFont typeface="Arial"/>
              <a:buChar char="•"/>
            </a:pPr>
            <a:r>
              <a:rPr b="0" i="0" lang="en-US" sz="1100">
                <a:solidFill>
                  <a:srgbClr val="202124"/>
                </a:solidFill>
                <a:latin typeface="Arial"/>
                <a:ea typeface="Arial"/>
                <a:cs typeface="Arial"/>
                <a:sym typeface="Arial"/>
              </a:rPr>
              <a:t>If data_format='channels_last’: </a:t>
            </a:r>
            <a:br>
              <a:rPr b="0" i="0" lang="en-US" sz="1100">
                <a:solidFill>
                  <a:srgbClr val="202124"/>
                </a:solidFill>
                <a:latin typeface="Arial"/>
                <a:ea typeface="Arial"/>
                <a:cs typeface="Arial"/>
                <a:sym typeface="Arial"/>
              </a:rPr>
            </a:br>
            <a:r>
              <a:rPr b="0" i="0" lang="en-US" sz="1100">
                <a:solidFill>
                  <a:srgbClr val="202124"/>
                </a:solidFill>
                <a:latin typeface="Arial"/>
                <a:ea typeface="Arial"/>
                <a:cs typeface="Arial"/>
                <a:sym typeface="Arial"/>
              </a:rPr>
              <a:t>(batch_size, </a:t>
            </a:r>
            <a:r>
              <a:rPr b="0" i="0" lang="en-US" sz="1100" u="sng">
                <a:solidFill>
                  <a:srgbClr val="202124"/>
                </a:solidFill>
                <a:latin typeface="Arial"/>
                <a:ea typeface="Arial"/>
                <a:cs typeface="Arial"/>
                <a:sym typeface="Arial"/>
              </a:rPr>
              <a:t>pooled_rows, pooled_cols</a:t>
            </a:r>
            <a:r>
              <a:rPr b="0" i="0" lang="en-US" sz="1100">
                <a:solidFill>
                  <a:srgbClr val="202124"/>
                </a:solidFill>
                <a:latin typeface="Arial"/>
                <a:ea typeface="Arial"/>
                <a:cs typeface="Arial"/>
                <a:sym typeface="Arial"/>
              </a:rPr>
              <a:t>, channels)</a:t>
            </a:r>
            <a:endParaRPr/>
          </a:p>
          <a:p>
            <a:pPr indent="-304800" lvl="3" marL="1828800" rtl="0" algn="l">
              <a:lnSpc>
                <a:spcPct val="100000"/>
              </a:lnSpc>
              <a:spcBef>
                <a:spcPts val="1600"/>
              </a:spcBef>
              <a:spcAft>
                <a:spcPts val="0"/>
              </a:spcAft>
              <a:buSzPts val="1200"/>
              <a:buFont typeface="Arial"/>
              <a:buChar char="•"/>
            </a:pPr>
            <a:r>
              <a:rPr b="0" i="0" lang="en-US" sz="1100">
                <a:solidFill>
                  <a:srgbClr val="202124"/>
                </a:solidFill>
                <a:latin typeface="Arial"/>
                <a:ea typeface="Arial"/>
                <a:cs typeface="Arial"/>
                <a:sym typeface="Arial"/>
              </a:rPr>
              <a:t>If data_format='channels_first’: </a:t>
            </a:r>
            <a:br>
              <a:rPr b="0" i="0" lang="en-US" sz="1100">
                <a:solidFill>
                  <a:srgbClr val="202124"/>
                </a:solidFill>
                <a:latin typeface="Arial"/>
                <a:ea typeface="Arial"/>
                <a:cs typeface="Arial"/>
                <a:sym typeface="Arial"/>
              </a:rPr>
            </a:br>
            <a:r>
              <a:rPr b="0" i="0" lang="en-US" sz="1100">
                <a:solidFill>
                  <a:srgbClr val="202124"/>
                </a:solidFill>
                <a:latin typeface="Arial"/>
                <a:ea typeface="Arial"/>
                <a:cs typeface="Arial"/>
                <a:sym typeface="Arial"/>
              </a:rPr>
              <a:t>(batch_size, channels, </a:t>
            </a:r>
            <a:r>
              <a:rPr b="0" i="0" lang="en-US" sz="1100" u="sng">
                <a:solidFill>
                  <a:srgbClr val="202124"/>
                </a:solidFill>
                <a:latin typeface="Arial"/>
                <a:ea typeface="Arial"/>
                <a:cs typeface="Arial"/>
                <a:sym typeface="Arial"/>
              </a:rPr>
              <a:t>pooled_rows, pooled_cols)</a:t>
            </a:r>
            <a:endParaRPr b="0" i="0" sz="1100" u="sng" cap="none" strike="noStrike">
              <a:solidFill>
                <a:schemeClr val="dk1"/>
              </a:solidFill>
              <a:latin typeface="Arial"/>
              <a:ea typeface="Arial"/>
              <a:cs typeface="Arial"/>
              <a:sym typeface="Arial"/>
            </a:endParaRPr>
          </a:p>
          <a:p>
            <a:pPr indent="-317500" lvl="1" marL="914400" rtl="0" algn="l">
              <a:lnSpc>
                <a:spcPct val="100000"/>
              </a:lnSpc>
              <a:spcBef>
                <a:spcPts val="1600"/>
              </a:spcBef>
              <a:spcAft>
                <a:spcPts val="0"/>
              </a:spcAft>
              <a:buSzPts val="1400"/>
              <a:buChar char="○"/>
            </a:pPr>
            <a:r>
              <a:rPr b="0" i="0" lang="en-US" sz="1100" u="none" cap="none" strike="noStrike">
                <a:solidFill>
                  <a:srgbClr val="37474F"/>
                </a:solidFill>
                <a:latin typeface="Arial"/>
                <a:ea typeface="Arial"/>
                <a:cs typeface="Arial"/>
                <a:sym typeface="Arial"/>
              </a:rPr>
              <a:t>tf.keras.layers.</a:t>
            </a:r>
            <a:r>
              <a:rPr b="0" i="0" lang="en-US" sz="1100" u="none" cap="none" strike="noStrike">
                <a:solidFill>
                  <a:srgbClr val="9C27B0"/>
                </a:solidFill>
                <a:latin typeface="Arial"/>
                <a:ea typeface="Arial"/>
                <a:cs typeface="Arial"/>
                <a:sym typeface="Arial"/>
              </a:rPr>
              <a:t>GlobalMaxPool2D</a:t>
            </a:r>
            <a:r>
              <a:rPr b="0" i="0" lang="en-US" sz="1100" u="none" cap="none" strike="noStrike">
                <a:solidFill>
                  <a:srgbClr val="37474F"/>
                </a:solidFill>
                <a:latin typeface="Arial"/>
                <a:ea typeface="Arial"/>
                <a:cs typeface="Arial"/>
                <a:sym typeface="Arial"/>
              </a:rPr>
              <a:t>(</a:t>
            </a:r>
            <a:r>
              <a:rPr b="0" i="0" lang="en-US" sz="1100" u="none" cap="none" strike="sngStrike">
                <a:solidFill>
                  <a:srgbClr val="7F7F7F"/>
                </a:solidFill>
                <a:latin typeface="Arial"/>
                <a:ea typeface="Arial"/>
                <a:cs typeface="Arial"/>
                <a:sym typeface="Arial"/>
              </a:rPr>
              <a:t>pool_size=(2, 2), strides=None, </a:t>
            </a:r>
            <a:r>
              <a:rPr lang="en-US" sz="1100" strike="sngStrike">
                <a:solidFill>
                  <a:srgbClr val="7F7F7F"/>
                </a:solidFill>
                <a:latin typeface="Arial"/>
                <a:ea typeface="Arial"/>
                <a:cs typeface="Arial"/>
                <a:sym typeface="Arial"/>
              </a:rPr>
              <a:t> </a:t>
            </a:r>
            <a:r>
              <a:rPr b="0" i="0" lang="en-US" sz="1100" u="none" cap="none" strike="sngStrike">
                <a:solidFill>
                  <a:srgbClr val="7F7F7F"/>
                </a:solidFill>
                <a:latin typeface="Arial"/>
                <a:ea typeface="Arial"/>
                <a:cs typeface="Arial"/>
                <a:sym typeface="Arial"/>
              </a:rPr>
              <a:t>padding='valid’, </a:t>
            </a:r>
            <a:br>
              <a:rPr b="0" i="0" lang="en-US" sz="1100" u="none" cap="none" strike="sngStrike">
                <a:solidFill>
                  <a:srgbClr val="7F7F7F"/>
                </a:solidFill>
                <a:latin typeface="Arial"/>
                <a:ea typeface="Arial"/>
                <a:cs typeface="Arial"/>
                <a:sym typeface="Arial"/>
              </a:rPr>
            </a:br>
            <a:r>
              <a:rPr b="0" i="0" lang="en-US" sz="1100" u="none" cap="none">
                <a:solidFill>
                  <a:srgbClr val="7F7F7F"/>
                </a:solidFill>
                <a:latin typeface="Arial"/>
                <a:ea typeface="Arial"/>
                <a:cs typeface="Arial"/>
                <a:sym typeface="Arial"/>
              </a:rPr>
              <a:t>		          </a:t>
            </a:r>
            <a:r>
              <a:rPr b="0" i="0" lang="en-US" sz="1100" u="none" cap="none" strike="noStrike">
                <a:solidFill>
                  <a:srgbClr val="37474F"/>
                </a:solidFill>
                <a:latin typeface="Arial"/>
                <a:ea typeface="Arial"/>
                <a:cs typeface="Arial"/>
                <a:sym typeface="Arial"/>
              </a:rPr>
              <a:t>data_format=</a:t>
            </a:r>
            <a:r>
              <a:rPr b="0" i="0" lang="en-US" sz="1100" u="none" cap="none" strike="noStrike">
                <a:solidFill>
                  <a:srgbClr val="3B78E7"/>
                </a:solidFill>
                <a:latin typeface="Arial"/>
                <a:ea typeface="Arial"/>
                <a:cs typeface="Arial"/>
                <a:sym typeface="Arial"/>
              </a:rPr>
              <a:t>None</a:t>
            </a:r>
            <a:r>
              <a:rPr b="0" i="0" lang="en-US" sz="1100" u="none" cap="none" strike="noStrike">
                <a:solidFill>
                  <a:srgbClr val="37474F"/>
                </a:solidFill>
                <a:latin typeface="Arial"/>
                <a:ea typeface="Arial"/>
                <a:cs typeface="Arial"/>
                <a:sym typeface="Arial"/>
              </a:rPr>
              <a:t>, **kwargs)</a:t>
            </a:r>
            <a:r>
              <a:rPr b="0" i="0" lang="en-US" sz="1100" u="none" cap="none" strike="noStrike">
                <a:solidFill>
                  <a:schemeClr val="dk1"/>
                </a:solidFill>
                <a:latin typeface="Arial"/>
                <a:ea typeface="Arial"/>
                <a:cs typeface="Arial"/>
                <a:sym typeface="Arial"/>
              </a:rPr>
              <a:t> </a:t>
            </a:r>
            <a:endParaRPr/>
          </a:p>
          <a:p>
            <a:pPr indent="-304800" lvl="2" marL="1371600" rtl="0" algn="l">
              <a:lnSpc>
                <a:spcPct val="100000"/>
              </a:lnSpc>
              <a:spcBef>
                <a:spcPts val="1600"/>
              </a:spcBef>
              <a:spcAft>
                <a:spcPts val="0"/>
              </a:spcAft>
              <a:buSzPts val="1200"/>
              <a:buChar char="■"/>
            </a:pPr>
            <a:r>
              <a:rPr b="1" i="0" lang="en-US" sz="1100">
                <a:solidFill>
                  <a:srgbClr val="202124"/>
                </a:solidFill>
                <a:latin typeface="Roboto"/>
                <a:ea typeface="Roboto"/>
                <a:cs typeface="Roboto"/>
                <a:sym typeface="Roboto"/>
              </a:rPr>
              <a:t>Output shape: </a:t>
            </a:r>
            <a:endParaRPr/>
          </a:p>
          <a:p>
            <a:pPr indent="-304800" lvl="3" marL="1828800" rtl="0" algn="l">
              <a:lnSpc>
                <a:spcPct val="100000"/>
              </a:lnSpc>
              <a:spcBef>
                <a:spcPts val="1600"/>
              </a:spcBef>
              <a:spcAft>
                <a:spcPts val="0"/>
              </a:spcAft>
              <a:buSzPts val="1200"/>
              <a:buFont typeface="Arial"/>
              <a:buChar char="•"/>
            </a:pPr>
            <a:r>
              <a:rPr b="0" i="0" lang="en-US" sz="1100">
                <a:solidFill>
                  <a:srgbClr val="202124"/>
                </a:solidFill>
                <a:latin typeface="Roboto"/>
                <a:ea typeface="Roboto"/>
                <a:cs typeface="Roboto"/>
                <a:sym typeface="Roboto"/>
              </a:rPr>
              <a:t>2D tensor with shape (batch_size, channels).</a:t>
            </a:r>
            <a:endParaRPr/>
          </a:p>
          <a:p>
            <a:pPr indent="-228600" lvl="0" marL="457200" rtl="0" algn="l">
              <a:lnSpc>
                <a:spcPct val="100000"/>
              </a:lnSpc>
              <a:spcBef>
                <a:spcPts val="0"/>
              </a:spcBef>
              <a:spcAft>
                <a:spcPts val="0"/>
              </a:spcAft>
              <a:buSzPts val="1600"/>
              <a:buNone/>
            </a:pPr>
            <a:r>
              <a:t/>
            </a:r>
            <a:endParaRPr sz="1100">
              <a:latin typeface="Arial"/>
              <a:ea typeface="Arial"/>
              <a:cs typeface="Arial"/>
              <a:sym typeface="Arial"/>
            </a:endParaRPr>
          </a:p>
          <a:p>
            <a:pPr indent="-228600" lvl="1" marL="914400" rtl="0" algn="l">
              <a:lnSpc>
                <a:spcPct val="100000"/>
              </a:lnSpc>
              <a:spcBef>
                <a:spcPts val="1600"/>
              </a:spcBef>
              <a:spcAft>
                <a:spcPts val="0"/>
              </a:spcAft>
              <a:buSzPts val="1400"/>
              <a:buNone/>
            </a:pPr>
            <a:r>
              <a:t/>
            </a:r>
            <a:endParaRPr sz="1100">
              <a:latin typeface="Arial"/>
              <a:ea typeface="Arial"/>
              <a:cs typeface="Arial"/>
              <a:sym typeface="Arial"/>
            </a:endParaRPr>
          </a:p>
        </p:txBody>
      </p:sp>
      <p:pic>
        <p:nvPicPr>
          <p:cNvPr id="95" name="Google Shape;95;p6"/>
          <p:cNvPicPr preferRelativeResize="0"/>
          <p:nvPr/>
        </p:nvPicPr>
        <p:blipFill rotWithShape="1">
          <a:blip r:embed="rId3">
            <a:alphaModFix/>
          </a:blip>
          <a:srcRect b="0" l="0" r="22571" t="0"/>
          <a:stretch/>
        </p:blipFill>
        <p:spPr>
          <a:xfrm>
            <a:off x="7124701" y="1074351"/>
            <a:ext cx="1924050" cy="3925666"/>
          </a:xfrm>
          <a:prstGeom prst="rect">
            <a:avLst/>
          </a:prstGeom>
          <a:noFill/>
          <a:ln>
            <a:noFill/>
          </a:ln>
        </p:spPr>
      </p:pic>
      <p:sp>
        <p:nvSpPr>
          <p:cNvPr id="96" name="Google Shape;96;p6"/>
          <p:cNvSpPr/>
          <p:nvPr/>
        </p:nvSpPr>
        <p:spPr>
          <a:xfrm>
            <a:off x="7174278" y="1333270"/>
            <a:ext cx="1869392" cy="613177"/>
          </a:xfrm>
          <a:prstGeom prst="rect">
            <a:avLst/>
          </a:prstGeom>
          <a:solidFill>
            <a:srgbClr val="D5DFE3">
              <a:alpha val="2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7" name="Google Shape;97;p6"/>
          <p:cNvSpPr/>
          <p:nvPr/>
        </p:nvSpPr>
        <p:spPr>
          <a:xfrm>
            <a:off x="7179359" y="2523243"/>
            <a:ext cx="1869392" cy="628289"/>
          </a:xfrm>
          <a:prstGeom prst="rect">
            <a:avLst/>
          </a:prstGeom>
          <a:solidFill>
            <a:srgbClr val="D5DFE3">
              <a:alpha val="2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 name="Google Shape;98;p6"/>
          <p:cNvSpPr/>
          <p:nvPr/>
        </p:nvSpPr>
        <p:spPr>
          <a:xfrm>
            <a:off x="7170112" y="3763617"/>
            <a:ext cx="1869392" cy="572423"/>
          </a:xfrm>
          <a:prstGeom prst="rect">
            <a:avLst/>
          </a:prstGeom>
          <a:solidFill>
            <a:srgbClr val="D5DFE3">
              <a:alpha val="2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9" name="Google Shape;99;p6"/>
          <p:cNvSpPr/>
          <p:nvPr/>
        </p:nvSpPr>
        <p:spPr>
          <a:xfrm>
            <a:off x="7147244" y="4374438"/>
            <a:ext cx="1913255" cy="173940"/>
          </a:xfrm>
          <a:prstGeom prst="rect">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0" name="Google Shape;100;p6"/>
          <p:cNvSpPr/>
          <p:nvPr/>
        </p:nvSpPr>
        <p:spPr>
          <a:xfrm>
            <a:off x="7140894" y="2154573"/>
            <a:ext cx="1913255" cy="17394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1" name="Google Shape;101;p6"/>
          <p:cNvSpPr/>
          <p:nvPr/>
        </p:nvSpPr>
        <p:spPr>
          <a:xfrm>
            <a:off x="7164768" y="2758394"/>
            <a:ext cx="1913255" cy="17394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2" name="Google Shape;102;p6"/>
          <p:cNvSpPr/>
          <p:nvPr/>
        </p:nvSpPr>
        <p:spPr>
          <a:xfrm>
            <a:off x="7147058" y="3941131"/>
            <a:ext cx="1913255" cy="17394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3" name="Google Shape;103;p6"/>
          <p:cNvSpPr/>
          <p:nvPr/>
        </p:nvSpPr>
        <p:spPr>
          <a:xfrm>
            <a:off x="7147244" y="1538334"/>
            <a:ext cx="1913255" cy="17394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4" name="Google Shape;104;p6"/>
          <p:cNvSpPr/>
          <p:nvPr/>
        </p:nvSpPr>
        <p:spPr>
          <a:xfrm>
            <a:off x="7164110" y="3351607"/>
            <a:ext cx="1913255" cy="17394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7"/>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Arial"/>
                <a:ea typeface="Arial"/>
                <a:cs typeface="Arial"/>
                <a:sym typeface="Arial"/>
              </a:rPr>
              <a:t>3. Preventing Overfitting</a:t>
            </a:r>
            <a:br>
              <a:rPr lang="en-US">
                <a:latin typeface="Arial"/>
                <a:ea typeface="Arial"/>
                <a:cs typeface="Arial"/>
                <a:sym typeface="Arial"/>
              </a:rPr>
            </a:br>
            <a:r>
              <a:rPr lang="en-US" sz="1300">
                <a:highlight>
                  <a:srgbClr val="C0C0C0"/>
                </a:highlight>
                <a:latin typeface="Arial"/>
                <a:ea typeface="Arial"/>
                <a:cs typeface="Arial"/>
                <a:sym typeface="Arial"/>
              </a:rPr>
              <a:t>tf.keras.layers.SpatialDropout2D(0.20)</a:t>
            </a:r>
            <a:endParaRPr b="0" sz="1300">
              <a:latin typeface="Arial"/>
              <a:ea typeface="Arial"/>
              <a:cs typeface="Arial"/>
              <a:sym typeface="Arial"/>
            </a:endParaRPr>
          </a:p>
        </p:txBody>
      </p:sp>
      <p:sp>
        <p:nvSpPr>
          <p:cNvPr id="110" name="Google Shape;110;p7"/>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sp>
        <p:nvSpPr>
          <p:cNvPr id="111" name="Google Shape;111;p7"/>
          <p:cNvSpPr txBox="1"/>
          <p:nvPr>
            <p:ph idx="1" type="body"/>
          </p:nvPr>
        </p:nvSpPr>
        <p:spPr>
          <a:xfrm>
            <a:off x="306975" y="886558"/>
            <a:ext cx="8447558" cy="3136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US" sz="1800">
                <a:solidFill>
                  <a:srgbClr val="000000"/>
                </a:solidFill>
                <a:latin typeface="Inter"/>
                <a:ea typeface="Inter"/>
                <a:cs typeface="Inter"/>
                <a:sym typeface="Inter"/>
              </a:rPr>
              <a:t>What is SpatialDropout2D for?</a:t>
            </a:r>
            <a:endParaRPr/>
          </a:p>
          <a:p>
            <a:pPr indent="-317500" lvl="1" marL="914400" rtl="0" algn="l">
              <a:lnSpc>
                <a:spcPct val="115000"/>
              </a:lnSpc>
              <a:spcBef>
                <a:spcPts val="1600"/>
              </a:spcBef>
              <a:spcAft>
                <a:spcPts val="0"/>
              </a:spcAft>
              <a:buSzPts val="1400"/>
              <a:buChar char="○"/>
            </a:pPr>
            <a:r>
              <a:rPr lang="en-US" sz="1600">
                <a:solidFill>
                  <a:srgbClr val="000000"/>
                </a:solidFill>
                <a:latin typeface="Inter"/>
                <a:ea typeface="Inter"/>
                <a:cs typeface="Inter"/>
                <a:sym typeface="Inter"/>
              </a:rPr>
              <a:t>necessary for </a:t>
            </a:r>
            <a:r>
              <a:rPr lang="en-US" sz="1600" u="sng">
                <a:solidFill>
                  <a:srgbClr val="000000"/>
                </a:solidFill>
                <a:latin typeface="Inter"/>
                <a:ea typeface="Inter"/>
                <a:cs typeface="Inter"/>
                <a:sym typeface="Inter"/>
              </a:rPr>
              <a:t>control overfitting</a:t>
            </a:r>
            <a:endParaRPr/>
          </a:p>
          <a:p>
            <a:pPr indent="-304800" lvl="2" marL="1371600" rtl="0" algn="l">
              <a:lnSpc>
                <a:spcPct val="115000"/>
              </a:lnSpc>
              <a:spcBef>
                <a:spcPts val="1600"/>
              </a:spcBef>
              <a:spcAft>
                <a:spcPts val="0"/>
              </a:spcAft>
              <a:buSzPts val="1200"/>
              <a:buChar char="■"/>
            </a:pPr>
            <a:r>
              <a:rPr lang="en-US" sz="1400">
                <a:solidFill>
                  <a:srgbClr val="000000"/>
                </a:solidFill>
                <a:latin typeface="Inter"/>
                <a:ea typeface="Inter"/>
                <a:cs typeface="Inter"/>
                <a:sym typeface="Inter"/>
              </a:rPr>
              <a:t>Especially, size of input image being small, </a:t>
            </a:r>
            <a:br>
              <a:rPr lang="en-US" sz="1400">
                <a:solidFill>
                  <a:srgbClr val="000000"/>
                </a:solidFill>
                <a:latin typeface="Inter"/>
                <a:ea typeface="Inter"/>
                <a:cs typeface="Inter"/>
                <a:sym typeface="Inter"/>
              </a:rPr>
            </a:br>
            <a:r>
              <a:rPr lang="en-US" sz="1400">
                <a:solidFill>
                  <a:srgbClr val="000000"/>
                </a:solidFill>
                <a:latin typeface="Inter"/>
                <a:ea typeface="Inter"/>
                <a:cs typeface="Inter"/>
                <a:sym typeface="Inter"/>
              </a:rPr>
              <a:t>risk or overfitting was high</a:t>
            </a:r>
            <a:endParaRPr/>
          </a:p>
          <a:p>
            <a:pPr indent="-228600" lvl="0" marL="457200" rtl="0" algn="l">
              <a:lnSpc>
                <a:spcPct val="115000"/>
              </a:lnSpc>
              <a:spcBef>
                <a:spcPts val="0"/>
              </a:spcBef>
              <a:spcAft>
                <a:spcPts val="0"/>
              </a:spcAft>
              <a:buSzPts val="1600"/>
              <a:buNone/>
            </a:pPr>
            <a:r>
              <a:t/>
            </a:r>
            <a:endParaRPr sz="1800">
              <a:solidFill>
                <a:srgbClr val="000000"/>
              </a:solidFill>
              <a:latin typeface="Inter"/>
              <a:ea typeface="Inter"/>
              <a:cs typeface="Inter"/>
              <a:sym typeface="Inter"/>
            </a:endParaRPr>
          </a:p>
          <a:p>
            <a:pPr indent="-330200" lvl="0" marL="457200" rtl="0" algn="l">
              <a:lnSpc>
                <a:spcPct val="115000"/>
              </a:lnSpc>
              <a:spcBef>
                <a:spcPts val="0"/>
              </a:spcBef>
              <a:spcAft>
                <a:spcPts val="0"/>
              </a:spcAft>
              <a:buSzPts val="1600"/>
              <a:buChar char="●"/>
            </a:pPr>
            <a:r>
              <a:rPr lang="en-US" sz="1800">
                <a:solidFill>
                  <a:srgbClr val="000000"/>
                </a:solidFill>
                <a:latin typeface="Inter"/>
                <a:ea typeface="Inter"/>
                <a:cs typeface="Inter"/>
                <a:sym typeface="Inter"/>
              </a:rPr>
              <a:t>SpartialDropout2D </a:t>
            </a:r>
            <a:endParaRPr/>
          </a:p>
          <a:p>
            <a:pPr indent="-317500" lvl="1" marL="914400" rtl="0" algn="l">
              <a:lnSpc>
                <a:spcPct val="115000"/>
              </a:lnSpc>
              <a:spcBef>
                <a:spcPts val="1600"/>
              </a:spcBef>
              <a:spcAft>
                <a:spcPts val="0"/>
              </a:spcAft>
              <a:buSzPts val="1400"/>
              <a:buChar char="○"/>
            </a:pPr>
            <a:r>
              <a:rPr b="0" i="0" lang="en-US">
                <a:solidFill>
                  <a:srgbClr val="202124"/>
                </a:solidFill>
                <a:latin typeface="Roboto"/>
                <a:ea typeface="Roboto"/>
                <a:cs typeface="Roboto"/>
                <a:sym typeface="Roboto"/>
              </a:rPr>
              <a:t>same function as Dropout but </a:t>
            </a:r>
            <a:r>
              <a:rPr b="0" i="0" lang="en-US" u="sng">
                <a:solidFill>
                  <a:srgbClr val="202124"/>
                </a:solidFill>
                <a:latin typeface="Roboto"/>
                <a:ea typeface="Roboto"/>
                <a:cs typeface="Roboto"/>
                <a:sym typeface="Roboto"/>
              </a:rPr>
              <a:t>drops entire 2D feature maps instead of individual elements</a:t>
            </a:r>
            <a:r>
              <a:rPr b="0" i="0" lang="en-US">
                <a:solidFill>
                  <a:srgbClr val="202124"/>
                </a:solidFill>
                <a:latin typeface="Roboto"/>
                <a:ea typeface="Roboto"/>
                <a:cs typeface="Roboto"/>
                <a:sym typeface="Roboto"/>
              </a:rPr>
              <a:t>. </a:t>
            </a:r>
            <a:endParaRPr/>
          </a:p>
          <a:p>
            <a:pPr indent="-317500" lvl="1" marL="914400" rtl="0" algn="l">
              <a:lnSpc>
                <a:spcPct val="115000"/>
              </a:lnSpc>
              <a:spcBef>
                <a:spcPts val="1600"/>
              </a:spcBef>
              <a:spcAft>
                <a:spcPts val="0"/>
              </a:spcAft>
              <a:buSzPts val="1400"/>
              <a:buChar char="○"/>
            </a:pPr>
            <a:r>
              <a:rPr b="0" i="0" lang="en-US">
                <a:solidFill>
                  <a:srgbClr val="202124"/>
                </a:solidFill>
                <a:latin typeface="Roboto"/>
                <a:ea typeface="Roboto"/>
                <a:cs typeface="Roboto"/>
                <a:sym typeface="Roboto"/>
              </a:rPr>
              <a:t>If adjacent pixels within feature maps are strongly correlated (as is normally the </a:t>
            </a:r>
            <a:r>
              <a:rPr b="0" i="0" lang="en-US" u="sng">
                <a:solidFill>
                  <a:srgbClr val="202124"/>
                </a:solidFill>
                <a:latin typeface="Roboto"/>
                <a:ea typeface="Roboto"/>
                <a:cs typeface="Roboto"/>
                <a:sym typeface="Roboto"/>
              </a:rPr>
              <a:t>case in early convolution layers</a:t>
            </a:r>
            <a:r>
              <a:rPr b="0" i="0" lang="en-US">
                <a:solidFill>
                  <a:srgbClr val="202124"/>
                </a:solidFill>
                <a:latin typeface="Roboto"/>
                <a:ea typeface="Roboto"/>
                <a:cs typeface="Roboto"/>
                <a:sym typeface="Roboto"/>
              </a:rPr>
              <a:t>) then regular dropout </a:t>
            </a:r>
            <a:r>
              <a:rPr b="0" i="1" lang="en-US">
                <a:solidFill>
                  <a:srgbClr val="202124"/>
                </a:solidFill>
                <a:latin typeface="Roboto"/>
                <a:ea typeface="Roboto"/>
                <a:cs typeface="Roboto"/>
                <a:sym typeface="Roboto"/>
              </a:rPr>
              <a:t>will not regularize</a:t>
            </a:r>
            <a:r>
              <a:rPr b="0" i="0" lang="en-US">
                <a:solidFill>
                  <a:srgbClr val="202124"/>
                </a:solidFill>
                <a:latin typeface="Roboto"/>
                <a:ea typeface="Roboto"/>
                <a:cs typeface="Roboto"/>
                <a:sym typeface="Roboto"/>
              </a:rPr>
              <a:t> the activations and will otherwise just result in an effective learning rate decrease. In this case, </a:t>
            </a:r>
            <a:r>
              <a:rPr b="0" i="0" lang="en-US" u="sng">
                <a:solidFill>
                  <a:srgbClr val="202124"/>
                </a:solidFill>
                <a:latin typeface="Roboto"/>
                <a:ea typeface="Roboto"/>
                <a:cs typeface="Roboto"/>
                <a:sym typeface="Roboto"/>
              </a:rPr>
              <a:t>SpatialDropout2D will help promote independence between feature maps and should be used instead</a:t>
            </a:r>
            <a:r>
              <a:rPr b="0" i="0" lang="en-US">
                <a:solidFill>
                  <a:srgbClr val="202124"/>
                </a:solidFill>
                <a:latin typeface="Roboto"/>
                <a:ea typeface="Roboto"/>
                <a:cs typeface="Roboto"/>
                <a:sym typeface="Roboto"/>
              </a:rPr>
              <a:t>.</a:t>
            </a:r>
            <a:endParaRPr>
              <a:solidFill>
                <a:srgbClr val="000000"/>
              </a:solidFill>
              <a:latin typeface="Inter"/>
              <a:ea typeface="Inter"/>
              <a:cs typeface="Inter"/>
              <a:sym typeface="Inter"/>
            </a:endParaRPr>
          </a:p>
          <a:p>
            <a:pPr indent="-228600" lvl="0" marL="457200" rtl="0" algn="l">
              <a:lnSpc>
                <a:spcPct val="115000"/>
              </a:lnSpc>
              <a:spcBef>
                <a:spcPts val="0"/>
              </a:spcBef>
              <a:spcAft>
                <a:spcPts val="0"/>
              </a:spcAft>
              <a:buSzPts val="1600"/>
              <a:buNone/>
            </a:pPr>
            <a:r>
              <a:t/>
            </a:r>
            <a:endParaRPr sz="1800"/>
          </a:p>
          <a:p>
            <a:pPr indent="-228600" lvl="0" marL="457200" rtl="0" algn="l">
              <a:lnSpc>
                <a:spcPct val="115000"/>
              </a:lnSpc>
              <a:spcBef>
                <a:spcPts val="0"/>
              </a:spcBef>
              <a:spcAft>
                <a:spcPts val="0"/>
              </a:spcAft>
              <a:buSzPts val="1600"/>
              <a:buNone/>
            </a:pPr>
            <a:r>
              <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8"/>
          <p:cNvSpPr txBox="1"/>
          <p:nvPr>
            <p:ph type="title"/>
          </p:nvPr>
        </p:nvSpPr>
        <p:spPr>
          <a:xfrm>
            <a:off x="235425" y="321025"/>
            <a:ext cx="8303700" cy="627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Arial"/>
                <a:ea typeface="Arial"/>
                <a:cs typeface="Arial"/>
                <a:sym typeface="Arial"/>
              </a:rPr>
              <a:t>3. Preventing Overfitting</a:t>
            </a:r>
            <a:br>
              <a:rPr lang="en-US">
                <a:latin typeface="Arial"/>
                <a:ea typeface="Arial"/>
                <a:cs typeface="Arial"/>
                <a:sym typeface="Arial"/>
              </a:rPr>
            </a:br>
            <a:r>
              <a:rPr lang="en-US" sz="1300">
                <a:highlight>
                  <a:srgbClr val="C0C0C0"/>
                </a:highlight>
                <a:latin typeface="Arial"/>
                <a:ea typeface="Arial"/>
                <a:cs typeface="Arial"/>
                <a:sym typeface="Arial"/>
              </a:rPr>
              <a:t>tf.keras.layers.SpatialDropout2D(0.20)</a:t>
            </a:r>
            <a:endParaRPr b="0" sz="1300">
              <a:latin typeface="Arial"/>
              <a:ea typeface="Arial"/>
              <a:cs typeface="Arial"/>
              <a:sym typeface="Arial"/>
            </a:endParaRPr>
          </a:p>
        </p:txBody>
      </p:sp>
      <p:sp>
        <p:nvSpPr>
          <p:cNvPr id="117" name="Google Shape;117;p8"/>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sp>
        <p:nvSpPr>
          <p:cNvPr id="118" name="Google Shape;118;p8"/>
          <p:cNvSpPr txBox="1"/>
          <p:nvPr>
            <p:ph idx="1" type="body"/>
          </p:nvPr>
        </p:nvSpPr>
        <p:spPr>
          <a:xfrm>
            <a:off x="348221" y="1309892"/>
            <a:ext cx="8447558" cy="3136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US" sz="1800">
                <a:solidFill>
                  <a:srgbClr val="000000"/>
                </a:solidFill>
                <a:latin typeface="Inter"/>
                <a:ea typeface="Inter"/>
                <a:cs typeface="Inter"/>
                <a:sym typeface="Inter"/>
              </a:rPr>
              <a:t>SpartialDropout2D </a:t>
            </a:r>
            <a:endParaRPr/>
          </a:p>
        </p:txBody>
      </p:sp>
      <p:pic>
        <p:nvPicPr>
          <p:cNvPr id="119" name="Google Shape;119;p8"/>
          <p:cNvPicPr preferRelativeResize="0"/>
          <p:nvPr/>
        </p:nvPicPr>
        <p:blipFill rotWithShape="1">
          <a:blip r:embed="rId3">
            <a:alphaModFix/>
          </a:blip>
          <a:srcRect b="0" l="0" r="0" t="0"/>
          <a:stretch/>
        </p:blipFill>
        <p:spPr>
          <a:xfrm>
            <a:off x="822042" y="1924204"/>
            <a:ext cx="3565233" cy="1823208"/>
          </a:xfrm>
          <a:prstGeom prst="rect">
            <a:avLst/>
          </a:prstGeom>
          <a:noFill/>
          <a:ln cap="flat" cmpd="sng" w="9525">
            <a:solidFill>
              <a:schemeClr val="dk1"/>
            </a:solidFill>
            <a:prstDash val="solid"/>
            <a:round/>
            <a:headEnd len="sm" w="sm" type="none"/>
            <a:tailEnd len="sm" w="sm" type="none"/>
          </a:ln>
        </p:spPr>
      </p:pic>
      <p:pic>
        <p:nvPicPr>
          <p:cNvPr id="120" name="Google Shape;120;p8"/>
          <p:cNvPicPr preferRelativeResize="0"/>
          <p:nvPr/>
        </p:nvPicPr>
        <p:blipFill rotWithShape="1">
          <a:blip r:embed="rId4">
            <a:alphaModFix/>
          </a:blip>
          <a:srcRect b="0" l="0" r="0" t="0"/>
          <a:stretch/>
        </p:blipFill>
        <p:spPr>
          <a:xfrm>
            <a:off x="4572000" y="1924204"/>
            <a:ext cx="3420533" cy="182320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9"/>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0" lang="en-US">
                <a:latin typeface="Malgun Gothic"/>
                <a:ea typeface="Malgun Gothic"/>
                <a:cs typeface="Malgun Gothic"/>
                <a:sym typeface="Malgun Gothic"/>
              </a:rPr>
              <a:t>Optimizer</a:t>
            </a:r>
            <a:br>
              <a:rPr b="0" lang="en-US">
                <a:latin typeface="Malgun Gothic"/>
                <a:ea typeface="Malgun Gothic"/>
                <a:cs typeface="Malgun Gothic"/>
                <a:sym typeface="Malgun Gothic"/>
              </a:rPr>
            </a:br>
            <a:r>
              <a:rPr b="0" lang="en-US">
                <a:latin typeface="Malgun Gothic"/>
                <a:ea typeface="Malgun Gothic"/>
                <a:cs typeface="Malgun Gothic"/>
                <a:sym typeface="Malgun Gothic"/>
              </a:rPr>
              <a:t>Normalization</a:t>
            </a:r>
            <a:br>
              <a:rPr b="0" lang="en-US">
                <a:latin typeface="Malgun Gothic"/>
                <a:ea typeface="Malgun Gothic"/>
                <a:cs typeface="Malgun Gothic"/>
                <a:sym typeface="Malgun Gothic"/>
              </a:rPr>
            </a:br>
            <a:r>
              <a:rPr b="0" lang="en-US">
                <a:latin typeface="Malgun Gothic"/>
                <a:ea typeface="Malgun Gothic"/>
                <a:cs typeface="Malgun Gothic"/>
                <a:sym typeface="Malgun Gothic"/>
              </a:rPr>
              <a:t>Data Augmentation</a:t>
            </a:r>
            <a:br>
              <a:rPr b="0" lang="en-US">
                <a:latin typeface="Malgun Gothic"/>
                <a:ea typeface="Malgun Gothic"/>
                <a:cs typeface="Malgun Gothic"/>
                <a:sym typeface="Malgun Gothic"/>
              </a:rPr>
            </a:br>
            <a:r>
              <a:rPr b="0" lang="en-US">
                <a:latin typeface="Malgun Gothic"/>
                <a:ea typeface="Malgun Gothic"/>
                <a:cs typeface="Malgun Gothic"/>
                <a:sym typeface="Malgun Gothic"/>
              </a:rPr>
              <a:t>Transfer Learning</a:t>
            </a:r>
            <a:endParaRPr b="0">
              <a:latin typeface="Malgun Gothic"/>
              <a:ea typeface="Malgun Gothic"/>
              <a:cs typeface="Malgun Gothic"/>
              <a:sym typeface="Malgun Gothic"/>
            </a:endParaRPr>
          </a:p>
        </p:txBody>
      </p:sp>
      <p:sp>
        <p:nvSpPr>
          <p:cNvPr id="126" name="Google Shape;126;p9"/>
          <p:cNvSpPr txBox="1"/>
          <p:nvPr>
            <p:ph idx="12" type="sldNum"/>
          </p:nvPr>
        </p:nvSpPr>
        <p:spPr>
          <a:xfrm>
            <a:off x="4297658" y="4657217"/>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r>
              <a:rPr lang="en-US"/>
              <a:t> / 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990000"/>
      </a:lt2>
      <a:accent1>
        <a:srgbClr val="5D4037"/>
      </a:accent1>
      <a:accent2>
        <a:srgbClr val="455A64"/>
      </a:accent2>
      <a:accent3>
        <a:srgbClr val="607D8B"/>
      </a:accent3>
      <a:accent4>
        <a:srgbClr val="78909C"/>
      </a:accent4>
      <a:accent5>
        <a:srgbClr val="57BB8A"/>
      </a:accent5>
      <a:accent6>
        <a:srgbClr val="DCE755"/>
      </a:accent6>
      <a:hlink>
        <a:srgbClr val="7F6000"/>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